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notesMasterIdLst>
    <p:notesMasterId r:id="rId17"/>
  </p:notesMasterIdLst>
  <p:sldIdLst>
    <p:sldId id="256" r:id="rId2"/>
    <p:sldId id="269" r:id="rId3"/>
    <p:sldId id="267" r:id="rId4"/>
    <p:sldId id="266" r:id="rId5"/>
    <p:sldId id="268" r:id="rId6"/>
    <p:sldId id="257" r:id="rId7"/>
    <p:sldId id="258" r:id="rId8"/>
    <p:sldId id="264" r:id="rId9"/>
    <p:sldId id="260" r:id="rId10"/>
    <p:sldId id="263" r:id="rId11"/>
    <p:sldId id="261" r:id="rId12"/>
    <p:sldId id="262" r:id="rId13"/>
    <p:sldId id="265" r:id="rId14"/>
    <p:sldId id="270" r:id="rId15"/>
    <p:sldId id="25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a Ruas" initials="LR"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4660"/>
  </p:normalViewPr>
  <p:slideViewPr>
    <p:cSldViewPr snapToGrid="0">
      <p:cViewPr>
        <p:scale>
          <a:sx n="76" d="100"/>
          <a:sy n="76" d="100"/>
        </p:scale>
        <p:origin x="-408" y="1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07-11T12:00:07.430"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119931-C890-42A7-A3B1-ACCE07CC5591}" type="datetimeFigureOut">
              <a:rPr lang="en-GB" smtClean="0"/>
              <a:t>11/07/2016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F5350E-C9DB-49B8-936E-4A7FD97349D7}" type="slidenum">
              <a:rPr lang="en-GB" smtClean="0"/>
              <a:t>‹#›</a:t>
            </a:fld>
            <a:endParaRPr lang="en-GB"/>
          </a:p>
        </p:txBody>
      </p:sp>
    </p:spTree>
    <p:extLst>
      <p:ext uri="{BB962C8B-B14F-4D97-AF65-F5344CB8AC3E}">
        <p14:creationId xmlns:p14="http://schemas.microsoft.com/office/powerpoint/2010/main" val="3315110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lesson should take 2–3 hours:  Speaking 1 – 15 mins; Reading general information</a:t>
            </a:r>
            <a:r>
              <a:rPr lang="en-GB" baseline="0" dirty="0" smtClean="0"/>
              <a:t> to check – 15 mins; Prediction of 4 stories -  15 mins; Vocabulary – 15 mins; Reading 4 stories for gist – 15 mins; Reading 4 stories for detail – 30 mins;  Speaking – preparation / role-play / error correction – 30 mins</a:t>
            </a:r>
            <a:endParaRPr lang="en-GB" dirty="0"/>
          </a:p>
        </p:txBody>
      </p:sp>
      <p:sp>
        <p:nvSpPr>
          <p:cNvPr id="4" name="Slide Number Placeholder 3"/>
          <p:cNvSpPr>
            <a:spLocks noGrp="1"/>
          </p:cNvSpPr>
          <p:nvPr>
            <p:ph type="sldNum" sz="quarter" idx="10"/>
          </p:nvPr>
        </p:nvSpPr>
        <p:spPr/>
        <p:txBody>
          <a:bodyPr/>
          <a:lstStyle/>
          <a:p>
            <a:fld id="{0DF5350E-C9DB-49B8-936E-4A7FD97349D7}" type="slidenum">
              <a:rPr lang="en-GB" smtClean="0"/>
              <a:t>2</a:t>
            </a:fld>
            <a:endParaRPr lang="en-GB"/>
          </a:p>
        </p:txBody>
      </p:sp>
    </p:spTree>
    <p:extLst>
      <p:ext uri="{BB962C8B-B14F-4D97-AF65-F5344CB8AC3E}">
        <p14:creationId xmlns:p14="http://schemas.microsoft.com/office/powerpoint/2010/main" val="4254287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a:t>
            </a:r>
            <a:r>
              <a:rPr lang="en-GB" baseline="0" dirty="0" smtClean="0"/>
              <a:t>  1/b    2/c   3/d   4/a</a:t>
            </a:r>
            <a:endParaRPr lang="en-GB" dirty="0"/>
          </a:p>
        </p:txBody>
      </p:sp>
      <p:sp>
        <p:nvSpPr>
          <p:cNvPr id="4" name="Slide Number Placeholder 3"/>
          <p:cNvSpPr>
            <a:spLocks noGrp="1"/>
          </p:cNvSpPr>
          <p:nvPr>
            <p:ph type="sldNum" sz="quarter" idx="10"/>
          </p:nvPr>
        </p:nvSpPr>
        <p:spPr/>
        <p:txBody>
          <a:bodyPr/>
          <a:lstStyle/>
          <a:p>
            <a:fld id="{0DF5350E-C9DB-49B8-936E-4A7FD97349D7}" type="slidenum">
              <a:rPr lang="en-GB" smtClean="0"/>
              <a:t>6</a:t>
            </a:fld>
            <a:endParaRPr lang="en-GB"/>
          </a:p>
        </p:txBody>
      </p:sp>
    </p:spTree>
    <p:extLst>
      <p:ext uri="{BB962C8B-B14F-4D97-AF65-F5344CB8AC3E}">
        <p14:creationId xmlns:p14="http://schemas.microsoft.com/office/powerpoint/2010/main" val="3223788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   1/b   2/e   3/</a:t>
            </a:r>
            <a:r>
              <a:rPr lang="en-GB" dirty="0" err="1" smtClean="0"/>
              <a:t>i</a:t>
            </a:r>
            <a:r>
              <a:rPr lang="en-GB" baseline="0" dirty="0" smtClean="0"/>
              <a:t>   4/ h   5/c   6/a    7/g    8/f   9/d</a:t>
            </a:r>
            <a:endParaRPr lang="en-GB" dirty="0"/>
          </a:p>
        </p:txBody>
      </p:sp>
      <p:sp>
        <p:nvSpPr>
          <p:cNvPr id="4" name="Slide Number Placeholder 3"/>
          <p:cNvSpPr>
            <a:spLocks noGrp="1"/>
          </p:cNvSpPr>
          <p:nvPr>
            <p:ph type="sldNum" sz="quarter" idx="10"/>
          </p:nvPr>
        </p:nvSpPr>
        <p:spPr/>
        <p:txBody>
          <a:bodyPr/>
          <a:lstStyle/>
          <a:p>
            <a:fld id="{0DF5350E-C9DB-49B8-936E-4A7FD97349D7}" type="slidenum">
              <a:rPr lang="en-GB" smtClean="0"/>
              <a:t>7</a:t>
            </a:fld>
            <a:endParaRPr lang="en-GB"/>
          </a:p>
        </p:txBody>
      </p:sp>
    </p:spTree>
    <p:extLst>
      <p:ext uri="{BB962C8B-B14F-4D97-AF65-F5344CB8AC3E}">
        <p14:creationId xmlns:p14="http://schemas.microsoft.com/office/powerpoint/2010/main" val="1297204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  1/ True     2/ False    3/ False   4/ False</a:t>
            </a:r>
            <a:endParaRPr lang="en-GB" dirty="0"/>
          </a:p>
        </p:txBody>
      </p:sp>
      <p:sp>
        <p:nvSpPr>
          <p:cNvPr id="4" name="Slide Number Placeholder 3"/>
          <p:cNvSpPr>
            <a:spLocks noGrp="1"/>
          </p:cNvSpPr>
          <p:nvPr>
            <p:ph type="sldNum" sz="quarter" idx="10"/>
          </p:nvPr>
        </p:nvSpPr>
        <p:spPr/>
        <p:txBody>
          <a:bodyPr/>
          <a:lstStyle/>
          <a:p>
            <a:fld id="{0DF5350E-C9DB-49B8-936E-4A7FD97349D7}" type="slidenum">
              <a:rPr lang="en-GB" smtClean="0"/>
              <a:t>8</a:t>
            </a:fld>
            <a:endParaRPr lang="en-GB"/>
          </a:p>
        </p:txBody>
      </p:sp>
    </p:spTree>
    <p:extLst>
      <p:ext uri="{BB962C8B-B14F-4D97-AF65-F5344CB8AC3E}">
        <p14:creationId xmlns:p14="http://schemas.microsoft.com/office/powerpoint/2010/main" val="2011676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Divide the class into two groups: A and B. They can prepare their questions and answers in small groups.</a:t>
            </a:r>
            <a:r>
              <a:rPr lang="en-GB" baseline="0" dirty="0" smtClean="0"/>
              <a:t> Then pair up one A with one B to do the role-play. You can monitor for errors for post-task error correction.</a:t>
            </a:r>
            <a:endParaRPr lang="en-GB" dirty="0"/>
          </a:p>
        </p:txBody>
      </p:sp>
      <p:sp>
        <p:nvSpPr>
          <p:cNvPr id="4" name="Slide Number Placeholder 3"/>
          <p:cNvSpPr>
            <a:spLocks noGrp="1"/>
          </p:cNvSpPr>
          <p:nvPr>
            <p:ph type="sldNum" sz="quarter" idx="10"/>
          </p:nvPr>
        </p:nvSpPr>
        <p:spPr/>
        <p:txBody>
          <a:bodyPr/>
          <a:lstStyle/>
          <a:p>
            <a:fld id="{0DF5350E-C9DB-49B8-936E-4A7FD97349D7}" type="slidenum">
              <a:rPr lang="en-GB" smtClean="0"/>
              <a:t>14</a:t>
            </a:fld>
            <a:endParaRPr lang="en-GB"/>
          </a:p>
        </p:txBody>
      </p:sp>
    </p:spTree>
    <p:extLst>
      <p:ext uri="{BB962C8B-B14F-4D97-AF65-F5344CB8AC3E}">
        <p14:creationId xmlns:p14="http://schemas.microsoft.com/office/powerpoint/2010/main" val="2022112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8ABE3C1-DBE1-495D-B57B-2849774B866A}" type="datetimeFigureOut">
              <a:rPr lang="en-US" smtClean="0"/>
              <a:t>7/11/2016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24554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FA3F48C-C7C6-4055-9F49-3777875E72AE}" type="datetimeFigureOut">
              <a:rPr lang="en-US" smtClean="0"/>
              <a:t>7/11/2016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22346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178E61D-D431-422C-9764-11DAFE33AB63}" type="datetimeFigureOut">
              <a:rPr lang="en-US" smtClean="0"/>
              <a:t>7/11/2016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79108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2DE42F4-6EEF-4EF7-8ED4-2208F0F89A08}" type="datetimeFigureOut">
              <a:rPr lang="en-US" smtClean="0"/>
              <a:t>7/11/2016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60559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smtClean="0"/>
              <a:t>7/11/2016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2653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E5A6C69-6797-4E8A-BF37-F2C3751466E9}" type="datetimeFigureOut">
              <a:rPr lang="en-US" smtClean="0"/>
              <a:t>7/11/2016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31977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82014A1-A632-4878-A0D3-F52BA7563730}" type="datetimeFigureOut">
              <a:rPr lang="en-US" smtClean="0"/>
              <a:t>7/11/2016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47892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E99F462-093F-4566-844B-4C71F2739DA5}" type="datetimeFigureOut">
              <a:rPr lang="en-US" smtClean="0"/>
              <a:t>7/11/2016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95948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24A7AC-904D-4781-85BA-7D10C17ED021}" type="datetimeFigureOut">
              <a:rPr lang="en-US" smtClean="0"/>
              <a:t>7/11/2016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37149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smtClean="0"/>
              <a:t>7/11/2016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24953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smtClean="0"/>
              <a:t>7/11/2016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69105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6E9DEC-419B-4CC5-A080-3B06BD5A8291}" type="datetimeFigureOut">
              <a:rPr lang="en-US" smtClean="0"/>
              <a:t>7/11/2016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06953749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eewiki.newint.org/index.php/Abuse_of_women_in_Brazil" TargetMode="External"/><Relationship Id="rId7" Type="http://schemas.openxmlformats.org/officeDocument/2006/relationships/image" Target="../media/image16.png"/><Relationship Id="rId2" Type="http://schemas.openxmlformats.org/officeDocument/2006/relationships/hyperlink" Target="https://eewiki.newint.org/index.php/Country_profile:_Brazil" TargetMode="External"/><Relationship Id="rId1" Type="http://schemas.openxmlformats.org/officeDocument/2006/relationships/slideLayout" Target="../slideLayouts/slideLayout2.xml"/><Relationship Id="rId6" Type="http://schemas.openxmlformats.org/officeDocument/2006/relationships/hyperlink" Target="https://eewiki.newint.org/index.php/Brazil:_artists_against_the_impeachment" TargetMode="External"/><Relationship Id="rId5" Type="http://schemas.openxmlformats.org/officeDocument/2006/relationships/hyperlink" Target="https://eewiki.newint.org/index.php/Human_rights_defender_found_drowned_in_dam" TargetMode="External"/><Relationship Id="rId4" Type="http://schemas.openxmlformats.org/officeDocument/2006/relationships/hyperlink" Target="https://eewiki.newint.org/index.php/Are_we_going_to_sit_and_wait_for_the_next_mine_waste_disaster?"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49976" y="2048301"/>
            <a:ext cx="6048260" cy="2876239"/>
          </a:xfrm>
        </p:spPr>
        <p:txBody>
          <a:bodyPr>
            <a:normAutofit/>
          </a:bodyPr>
          <a:lstStyle/>
          <a:p>
            <a:r>
              <a:rPr lang="en-GB" sz="14000" b="1" dirty="0" smtClean="0"/>
              <a:t>Brazil</a:t>
            </a:r>
            <a:endParaRPr lang="en-GB" sz="14000" b="1" dirty="0"/>
          </a:p>
        </p:txBody>
      </p:sp>
      <p:sp>
        <p:nvSpPr>
          <p:cNvPr id="3" name="Subtitle 2"/>
          <p:cNvSpPr>
            <a:spLocks noGrp="1"/>
          </p:cNvSpPr>
          <p:nvPr>
            <p:ph type="subTitle" idx="1"/>
          </p:nvPr>
        </p:nvSpPr>
        <p:spPr>
          <a:xfrm>
            <a:off x="1524000" y="5023692"/>
            <a:ext cx="9144000" cy="1222872"/>
          </a:xfrm>
        </p:spPr>
        <p:txBody>
          <a:bodyPr>
            <a:normAutofit lnSpcReduction="10000"/>
          </a:bodyPr>
          <a:lstStyle/>
          <a:p>
            <a:pPr>
              <a:defRPr/>
            </a:pPr>
            <a:r>
              <a:rPr lang="en-GB" altLang="en-US" sz="4000" b="1" dirty="0">
                <a:solidFill>
                  <a:schemeClr val="accent6">
                    <a:lumMod val="50000"/>
                  </a:schemeClr>
                </a:solidFill>
              </a:rPr>
              <a:t>New Internationalist Easier English</a:t>
            </a:r>
          </a:p>
          <a:p>
            <a:pPr>
              <a:defRPr/>
            </a:pPr>
            <a:r>
              <a:rPr lang="en-GB" altLang="en-US" sz="4000" b="1" dirty="0">
                <a:solidFill>
                  <a:srgbClr val="00B050"/>
                </a:solidFill>
              </a:rPr>
              <a:t>Ready </a:t>
            </a:r>
            <a:r>
              <a:rPr lang="en-GB" altLang="en-US" sz="4000" b="1" dirty="0" smtClean="0">
                <a:solidFill>
                  <a:srgbClr val="00B050"/>
                </a:solidFill>
              </a:rPr>
              <a:t>Intermediate </a:t>
            </a:r>
            <a:r>
              <a:rPr lang="en-GB" altLang="en-US" sz="4000" b="1" dirty="0">
                <a:solidFill>
                  <a:srgbClr val="00B050"/>
                </a:solidFill>
              </a:rPr>
              <a:t>Lesson</a:t>
            </a:r>
          </a:p>
          <a:p>
            <a:endParaRPr lang="en-GB" dirty="0"/>
          </a:p>
        </p:txBody>
      </p:sp>
      <p:pic>
        <p:nvPicPr>
          <p:cNvPr id="5" name="Picture 4"/>
          <p:cNvPicPr>
            <a:picLocks noChangeAspect="1"/>
          </p:cNvPicPr>
          <p:nvPr/>
        </p:nvPicPr>
        <p:blipFill>
          <a:blip r:embed="rId2"/>
          <a:stretch>
            <a:fillRect/>
          </a:stretch>
        </p:blipFill>
        <p:spPr>
          <a:xfrm>
            <a:off x="102250" y="147179"/>
            <a:ext cx="4029648" cy="2684156"/>
          </a:xfrm>
          <a:prstGeom prst="rect">
            <a:avLst/>
          </a:prstGeom>
        </p:spPr>
      </p:pic>
      <p:pic>
        <p:nvPicPr>
          <p:cNvPr id="6" name="Picture 5"/>
          <p:cNvPicPr>
            <a:picLocks noChangeAspect="1"/>
          </p:cNvPicPr>
          <p:nvPr/>
        </p:nvPicPr>
        <p:blipFill>
          <a:blip r:embed="rId3"/>
          <a:stretch>
            <a:fillRect/>
          </a:stretch>
        </p:blipFill>
        <p:spPr>
          <a:xfrm>
            <a:off x="9644808" y="3165801"/>
            <a:ext cx="2207707" cy="1490202"/>
          </a:xfrm>
          <a:prstGeom prst="rect">
            <a:avLst/>
          </a:prstGeom>
        </p:spPr>
      </p:pic>
      <p:pic>
        <p:nvPicPr>
          <p:cNvPr id="7" name="Picture 6"/>
          <p:cNvPicPr>
            <a:picLocks noChangeAspect="1"/>
          </p:cNvPicPr>
          <p:nvPr/>
        </p:nvPicPr>
        <p:blipFill>
          <a:blip r:embed="rId4"/>
          <a:stretch>
            <a:fillRect/>
          </a:stretch>
        </p:blipFill>
        <p:spPr>
          <a:xfrm>
            <a:off x="5609697" y="241831"/>
            <a:ext cx="6370872" cy="1438781"/>
          </a:xfrm>
          <a:prstGeom prst="rect">
            <a:avLst/>
          </a:prstGeom>
        </p:spPr>
      </p:pic>
    </p:spTree>
    <p:extLst>
      <p:ext uri="{BB962C8B-B14F-4D97-AF65-F5344CB8AC3E}">
        <p14:creationId xmlns:p14="http://schemas.microsoft.com/office/powerpoint/2010/main" val="1956483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668" y="150607"/>
            <a:ext cx="11575228" cy="516367"/>
          </a:xfrm>
        </p:spPr>
        <p:txBody>
          <a:bodyPr>
            <a:normAutofit fontScale="90000"/>
          </a:bodyPr>
          <a:lstStyle/>
          <a:p>
            <a:r>
              <a:rPr lang="en-GB" b="1" dirty="0" smtClean="0"/>
              <a:t>2/ Abuse of women in Brazil</a:t>
            </a:r>
            <a:endParaRPr lang="en-GB" dirty="0"/>
          </a:p>
        </p:txBody>
      </p:sp>
      <p:sp>
        <p:nvSpPr>
          <p:cNvPr id="3" name="Content Placeholder 2"/>
          <p:cNvSpPr>
            <a:spLocks noGrp="1"/>
          </p:cNvSpPr>
          <p:nvPr>
            <p:ph idx="1"/>
          </p:nvPr>
        </p:nvSpPr>
        <p:spPr>
          <a:xfrm>
            <a:off x="0" y="666974"/>
            <a:ext cx="12192000" cy="6191025"/>
          </a:xfrm>
        </p:spPr>
        <p:txBody>
          <a:bodyPr>
            <a:normAutofit fontScale="47500" lnSpcReduction="20000"/>
          </a:bodyPr>
          <a:lstStyle/>
          <a:p>
            <a:pPr marL="0" indent="0">
              <a:buNone/>
            </a:pPr>
            <a:r>
              <a:rPr lang="en-GB" sz="3500" dirty="0" smtClean="0"/>
              <a:t>Brazil has the seventh-highest rate of violence against women in the world. A woman is attacked every 15 seconds and a woman is murdered every two hours. Since 1985, 92,000 women have died, often killed by a husband, partner or family member. Fran is a shy, quiet 25-year-old. She lives in the violent city of </a:t>
            </a:r>
            <a:r>
              <a:rPr lang="en-GB" sz="3500" dirty="0" err="1" smtClean="0"/>
              <a:t>Ariquemes</a:t>
            </a:r>
            <a:r>
              <a:rPr lang="en-GB" sz="3500" dirty="0" smtClean="0"/>
              <a:t> in </a:t>
            </a:r>
            <a:r>
              <a:rPr lang="en-GB" sz="3500" dirty="0" err="1" smtClean="0"/>
              <a:t>Rondonia</a:t>
            </a:r>
            <a:r>
              <a:rPr lang="en-GB" sz="3500" dirty="0" smtClean="0"/>
              <a:t>, northern Brazil. Many women like her have been saved there because of a small safe house, Casa </a:t>
            </a:r>
            <a:r>
              <a:rPr lang="en-GB" sz="3500" dirty="0" err="1" smtClean="0"/>
              <a:t>Noeli</a:t>
            </a:r>
            <a:r>
              <a:rPr lang="en-GB" sz="3500" dirty="0" smtClean="0"/>
              <a:t> dos Santos. ‘Without the safe house, I’d be dead,’ she says. And she’s not alone. </a:t>
            </a:r>
          </a:p>
          <a:p>
            <a:pPr marL="0" indent="0">
              <a:buNone/>
            </a:pPr>
            <a:r>
              <a:rPr lang="en-GB" sz="3500" dirty="0" smtClean="0"/>
              <a:t>Casa </a:t>
            </a:r>
            <a:r>
              <a:rPr lang="en-GB" sz="3500" dirty="0" err="1" smtClean="0"/>
              <a:t>Noeli</a:t>
            </a:r>
            <a:r>
              <a:rPr lang="en-GB" sz="3500" dirty="0" smtClean="0"/>
              <a:t> is a small house with two bedrooms, an open living room, kitchen and vegetable area. It opened in 2011 for women running away from violent men. The Anglican Service of </a:t>
            </a:r>
            <a:r>
              <a:rPr lang="en-GB" sz="3500" dirty="0" err="1" smtClean="0"/>
              <a:t>Diakonia</a:t>
            </a:r>
            <a:r>
              <a:rPr lang="en-GB" sz="3500" dirty="0" smtClean="0"/>
              <a:t> and Development (SADD), supported by Christian Aid, supports the house. There are a few more safe houses in this big country, but only 2.5 per cent of cities have this kind of service. 10 women and their children can live there at one time. It helps women from a population of 150,000 people, from 8 different cities. There are pictures on the walls by the children who have lived here with their mothers. There are coloured walls and colourful covers on the sofas and photos of smiling women on a noticeboard. It could be someone’s home. But the locked front gate and electric fence across the top of the high wall around the house protect it. Fran, a mother-of-two, came to Casa </a:t>
            </a:r>
            <a:r>
              <a:rPr lang="en-GB" sz="3500" dirty="0" err="1" smtClean="0"/>
              <a:t>Noeli</a:t>
            </a:r>
            <a:r>
              <a:rPr lang="en-GB" sz="3500" dirty="0" smtClean="0"/>
              <a:t> a year ago to escape her violent husband. He is now waiting for his trial for 12 murders – including Fran’s father and brother. </a:t>
            </a:r>
          </a:p>
          <a:p>
            <a:pPr marL="0" indent="0">
              <a:buNone/>
            </a:pPr>
            <a:r>
              <a:rPr lang="en-GB" sz="3500" dirty="0" smtClean="0"/>
              <a:t>Fran is not the only woman. Reverend </a:t>
            </a:r>
            <a:r>
              <a:rPr lang="en-GB" sz="3500" dirty="0" err="1" smtClean="0"/>
              <a:t>Elineide</a:t>
            </a:r>
            <a:r>
              <a:rPr lang="en-GB" sz="3500" dirty="0" smtClean="0"/>
              <a:t> </a:t>
            </a:r>
            <a:r>
              <a:rPr lang="en-GB" sz="3500" dirty="0" err="1" smtClean="0"/>
              <a:t>Ferreiro</a:t>
            </a:r>
            <a:r>
              <a:rPr lang="en-GB" sz="3500" dirty="0" smtClean="0"/>
              <a:t> Oliveira, 29 has managed Casa </a:t>
            </a:r>
            <a:r>
              <a:rPr lang="en-GB" sz="3500" dirty="0" err="1" smtClean="0"/>
              <a:t>Noeli</a:t>
            </a:r>
            <a:r>
              <a:rPr lang="en-GB" sz="3500" dirty="0" smtClean="0"/>
              <a:t> since it opened. She also has her story of violence. Her sister </a:t>
            </a:r>
            <a:r>
              <a:rPr lang="en-GB" sz="3500" dirty="0" err="1" smtClean="0"/>
              <a:t>Eliane</a:t>
            </a:r>
            <a:r>
              <a:rPr lang="en-GB" sz="3500" dirty="0" smtClean="0"/>
              <a:t>, 35, was stabbed 7 times by her ex-husband when she asked for a divorce more than 15 years ago. Thankfully, she survived. </a:t>
            </a:r>
            <a:r>
              <a:rPr lang="en-GB" sz="3500" dirty="0" err="1" smtClean="0"/>
              <a:t>Eliane</a:t>
            </a:r>
            <a:r>
              <a:rPr lang="en-GB" sz="3500" dirty="0" smtClean="0"/>
              <a:t> now works with Reverend </a:t>
            </a:r>
            <a:r>
              <a:rPr lang="en-GB" sz="3500" dirty="0" err="1" smtClean="0"/>
              <a:t>Elineide</a:t>
            </a:r>
            <a:r>
              <a:rPr lang="en-GB" sz="3500" dirty="0" smtClean="0"/>
              <a:t> and the psychologist, </a:t>
            </a:r>
            <a:r>
              <a:rPr lang="en-GB" sz="3500" dirty="0" err="1" smtClean="0"/>
              <a:t>Lucimere</a:t>
            </a:r>
            <a:r>
              <a:rPr lang="en-GB" sz="3500" dirty="0" smtClean="0"/>
              <a:t>. Every week, women who have nowhere to go come to the home. Some women come because the police or social services tell them about the home. The women get psychological support and learn how to get basic state benefits. Each woman stays a maximum of three months. They still get care and support after they leave. So there are never too many women there. The women were often dependent on their partners for money. This forced them to stay in violent relationships. But Reverend </a:t>
            </a:r>
            <a:r>
              <a:rPr lang="en-GB" sz="3500" dirty="0" err="1" smtClean="0"/>
              <a:t>Elineide</a:t>
            </a:r>
            <a:r>
              <a:rPr lang="en-GB" sz="3500" dirty="0" smtClean="0"/>
              <a:t> and her team help the women learn new skills, </a:t>
            </a:r>
            <a:r>
              <a:rPr lang="en-GB" sz="3500" dirty="0" err="1" smtClean="0"/>
              <a:t>eg</a:t>
            </a:r>
            <a:r>
              <a:rPr lang="en-GB" sz="3500" dirty="0" smtClean="0"/>
              <a:t>. baking and handicrafts, so they can make their own money. </a:t>
            </a:r>
          </a:p>
          <a:p>
            <a:pPr marL="0" indent="0">
              <a:buNone/>
            </a:pPr>
            <a:r>
              <a:rPr lang="en-GB" sz="3500" dirty="0" smtClean="0"/>
              <a:t>A local police officer said: ‘Brazil is a very violent country. Violence against women is part of that, and our legal system doesn’t always work. Brazilian society is very macho, but since this law, things have started to change. Men still believe that women are their property, and this happens in all parts of society, from lawyers to manual labourers.’ </a:t>
            </a:r>
          </a:p>
          <a:p>
            <a:pPr marL="0" indent="0">
              <a:buNone/>
            </a:pPr>
            <a:r>
              <a:rPr lang="en-GB" sz="3500" dirty="0" smtClean="0"/>
              <a:t>Reverend </a:t>
            </a:r>
            <a:r>
              <a:rPr lang="en-GB" sz="3500" dirty="0" err="1" smtClean="0"/>
              <a:t>Elineide</a:t>
            </a:r>
            <a:r>
              <a:rPr lang="en-GB" sz="3500" dirty="0" smtClean="0"/>
              <a:t> knows that we need people to change attitudes towards women, to protect their rights. ‘The law could make things better, but it will take some time,’ she says. ‘They have to see that violence against women is serious. But even in the court system, some judges or lawyers say that it’s a private problem when a husband and wife fight - we have no right to do anything. Many people think violence is normal – it’s not.’ </a:t>
            </a:r>
          </a:p>
          <a:p>
            <a:pPr marL="0" indent="0">
              <a:buNone/>
            </a:pPr>
            <a:r>
              <a:rPr lang="en-GB" sz="3500" dirty="0" smtClean="0"/>
              <a:t>So until the law protects women, we have safe houses like Casa </a:t>
            </a:r>
            <a:r>
              <a:rPr lang="en-GB" sz="3500" dirty="0" err="1" smtClean="0"/>
              <a:t>Noeli</a:t>
            </a:r>
            <a:r>
              <a:rPr lang="en-GB" sz="3500" dirty="0" smtClean="0"/>
              <a:t>. They offer vulnerable women the chance to protect their children and control some parts of their lives. </a:t>
            </a:r>
          </a:p>
          <a:p>
            <a:endParaRPr lang="en-GB" dirty="0"/>
          </a:p>
        </p:txBody>
      </p:sp>
      <p:pic>
        <p:nvPicPr>
          <p:cNvPr id="4" name="Picture 3"/>
          <p:cNvPicPr>
            <a:picLocks noChangeAspect="1"/>
          </p:cNvPicPr>
          <p:nvPr/>
        </p:nvPicPr>
        <p:blipFill>
          <a:blip r:embed="rId2"/>
          <a:stretch>
            <a:fillRect/>
          </a:stretch>
        </p:blipFill>
        <p:spPr>
          <a:xfrm>
            <a:off x="8412480" y="5852"/>
            <a:ext cx="991683" cy="661122"/>
          </a:xfrm>
          <a:prstGeom prst="rect">
            <a:avLst/>
          </a:prstGeom>
        </p:spPr>
      </p:pic>
    </p:spTree>
    <p:extLst>
      <p:ext uri="{BB962C8B-B14F-4D97-AF65-F5344CB8AC3E}">
        <p14:creationId xmlns:p14="http://schemas.microsoft.com/office/powerpoint/2010/main" val="114940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62" y="118335"/>
            <a:ext cx="8842786" cy="978946"/>
          </a:xfrm>
        </p:spPr>
        <p:txBody>
          <a:bodyPr/>
          <a:lstStyle/>
          <a:p>
            <a:r>
              <a:rPr lang="en-GB" b="1" dirty="0" smtClean="0"/>
              <a:t>3/ Artists against the impeachment</a:t>
            </a:r>
            <a:endParaRPr lang="en-GB" dirty="0"/>
          </a:p>
        </p:txBody>
      </p:sp>
      <p:sp>
        <p:nvSpPr>
          <p:cNvPr id="3" name="Content Placeholder 2"/>
          <p:cNvSpPr>
            <a:spLocks noGrp="1"/>
          </p:cNvSpPr>
          <p:nvPr>
            <p:ph idx="1"/>
          </p:nvPr>
        </p:nvSpPr>
        <p:spPr>
          <a:xfrm>
            <a:off x="86061" y="963487"/>
            <a:ext cx="12027050" cy="5894512"/>
          </a:xfrm>
        </p:spPr>
        <p:txBody>
          <a:bodyPr>
            <a:normAutofit fontScale="62500" lnSpcReduction="20000"/>
          </a:bodyPr>
          <a:lstStyle/>
          <a:p>
            <a:pPr marL="0" indent="0">
              <a:buNone/>
            </a:pPr>
            <a:r>
              <a:rPr lang="en-GB" sz="3200" dirty="0" smtClean="0"/>
              <a:t>‘</a:t>
            </a:r>
            <a:r>
              <a:rPr lang="en-GB" sz="3200" dirty="0" err="1" smtClean="0"/>
              <a:t>Temer</a:t>
            </a:r>
            <a:r>
              <a:rPr lang="en-GB" sz="3200" dirty="0" smtClean="0"/>
              <a:t> Out!’ ‘Against the Coup!’ and ‘Culture and Work!’ These are some of the signs all over the walls of the Ministry of Culture building in San Paulo. Visual artists, filmmakers, designers, dancers, actors and many others took over the building more than a month ago. They are still there protesting against the impeachment. Many people say the impeachment is a coup. </a:t>
            </a:r>
          </a:p>
          <a:p>
            <a:pPr marL="0" indent="0">
              <a:buNone/>
            </a:pPr>
            <a:r>
              <a:rPr lang="en-GB" sz="3200" dirty="0" smtClean="0"/>
              <a:t>‘We artists, and the people of the country’s democracy, do not accept this new government and its control,’ said Cesar Haber </a:t>
            </a:r>
            <a:r>
              <a:rPr lang="en-GB" sz="3200" dirty="0" err="1" smtClean="0"/>
              <a:t>Paelornik</a:t>
            </a:r>
            <a:r>
              <a:rPr lang="en-GB" sz="3200" dirty="0" smtClean="0"/>
              <a:t>, a graphic designer and part of the occupation. </a:t>
            </a:r>
          </a:p>
          <a:p>
            <a:pPr marL="0" indent="0">
              <a:buNone/>
            </a:pPr>
            <a:r>
              <a:rPr lang="en-GB" sz="3200" dirty="0" smtClean="0"/>
              <a:t>The Senate voted to stop Dilma Rousseff being president and put her on trial for impeachment in May. Michel </a:t>
            </a:r>
            <a:r>
              <a:rPr lang="en-GB" sz="3200" dirty="0" err="1" smtClean="0"/>
              <a:t>Temer</a:t>
            </a:r>
            <a:r>
              <a:rPr lang="en-GB" sz="3200" dirty="0" smtClean="0"/>
              <a:t> has been running the government since then. Many political analysts do not understand this. Many Brazilians are angry. Rousseff is one of the few Brazilian politicians who has not been charged with corruption. The charge is that Dilma changed budget numbers before the last national elections to cover up Brazil’s failing economy. But most people say this was a mistake in administration and is not something that should cause impeachment. So the opposition PMDB party came to power for the first time in more than 12 years. Since 2003, the party has lost four elections to the left-wing Workers’ Party (PT). In the latest election, in 2014, Rousseff was elected president for the second time. </a:t>
            </a:r>
          </a:p>
          <a:p>
            <a:pPr marL="0" indent="0">
              <a:buNone/>
            </a:pPr>
            <a:r>
              <a:rPr lang="en-GB" sz="3200" dirty="0" err="1" smtClean="0"/>
              <a:t>Temer</a:t>
            </a:r>
            <a:r>
              <a:rPr lang="en-GB" sz="3200" dirty="0" smtClean="0"/>
              <a:t> is very unpopular and he would have almost no chance of winning in a national election. In polls two weeks ago, only 11.3 per cent of Brazilians support </a:t>
            </a:r>
            <a:r>
              <a:rPr lang="en-GB" sz="3200" dirty="0" err="1" smtClean="0"/>
              <a:t>Temer’s</a:t>
            </a:r>
            <a:r>
              <a:rPr lang="en-GB" sz="3200" dirty="0" smtClean="0"/>
              <a:t> acting government. </a:t>
            </a:r>
          </a:p>
          <a:p>
            <a:pPr marL="0" indent="0">
              <a:buNone/>
            </a:pPr>
            <a:r>
              <a:rPr lang="en-GB" sz="3200" dirty="0" smtClean="0"/>
              <a:t>‘If you remove someone from power who was chosen in a democratic election, that’s a coup,’ said Gabriela Campus, a sculptor in the occupation, ‘I support the return of Dilma ... I support her because I don’t support a coup.’ </a:t>
            </a:r>
          </a:p>
          <a:p>
            <a:pPr marL="0" indent="0">
              <a:buNone/>
            </a:pPr>
            <a:r>
              <a:rPr lang="en-GB" sz="3200" dirty="0" smtClean="0"/>
              <a:t>Not all occupiers and protesters in Brazil agree that Rousseff should come back to power. Many people do not trust the president and want new elections. But they all agree that they do not want </a:t>
            </a:r>
            <a:r>
              <a:rPr lang="en-GB" sz="3200" dirty="0" err="1" smtClean="0"/>
              <a:t>Temer’s</a:t>
            </a:r>
            <a:r>
              <a:rPr lang="en-GB" sz="3200" dirty="0" smtClean="0"/>
              <a:t> government. In the last month, artists have had cultural events every day in the space they occupy. They are trying to bring Brazilians together to fight against the impeachment and tell people about the situation in Brazil. They have concerts, theatre, dance and lectures – and lively politics. </a:t>
            </a:r>
          </a:p>
          <a:p>
            <a:endParaRPr lang="en-GB" dirty="0"/>
          </a:p>
        </p:txBody>
      </p:sp>
      <p:pic>
        <p:nvPicPr>
          <p:cNvPr id="4" name="Picture 3"/>
          <p:cNvPicPr>
            <a:picLocks noChangeAspect="1"/>
          </p:cNvPicPr>
          <p:nvPr/>
        </p:nvPicPr>
        <p:blipFill>
          <a:blip r:embed="rId2"/>
          <a:stretch>
            <a:fillRect/>
          </a:stretch>
        </p:blipFill>
        <p:spPr>
          <a:xfrm>
            <a:off x="9359153" y="0"/>
            <a:ext cx="2615180" cy="963487"/>
          </a:xfrm>
          <a:prstGeom prst="rect">
            <a:avLst/>
          </a:prstGeom>
        </p:spPr>
      </p:pic>
    </p:spTree>
    <p:extLst>
      <p:ext uri="{BB962C8B-B14F-4D97-AF65-F5344CB8AC3E}">
        <p14:creationId xmlns:p14="http://schemas.microsoft.com/office/powerpoint/2010/main" val="1613936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184" y="172123"/>
            <a:ext cx="11095616" cy="1140310"/>
          </a:xfrm>
        </p:spPr>
        <p:txBody>
          <a:bodyPr>
            <a:normAutofit fontScale="90000"/>
          </a:bodyPr>
          <a:lstStyle/>
          <a:p>
            <a:r>
              <a:rPr lang="en-GB" b="1" dirty="0" smtClean="0"/>
              <a:t>4/ Are we going to sit and wait for the </a:t>
            </a:r>
            <a:br>
              <a:rPr lang="en-GB" b="1" dirty="0" smtClean="0"/>
            </a:br>
            <a:r>
              <a:rPr lang="en-GB" b="1" dirty="0" smtClean="0"/>
              <a:t>next mine waste disaster?</a:t>
            </a:r>
            <a:endParaRPr lang="en-GB" dirty="0"/>
          </a:p>
        </p:txBody>
      </p:sp>
      <p:sp>
        <p:nvSpPr>
          <p:cNvPr id="3" name="Content Placeholder 2"/>
          <p:cNvSpPr>
            <a:spLocks noGrp="1"/>
          </p:cNvSpPr>
          <p:nvPr>
            <p:ph idx="1"/>
          </p:nvPr>
        </p:nvSpPr>
        <p:spPr>
          <a:xfrm>
            <a:off x="129091" y="1312434"/>
            <a:ext cx="11984019" cy="5464884"/>
          </a:xfrm>
        </p:spPr>
        <p:txBody>
          <a:bodyPr>
            <a:normAutofit fontScale="62500" lnSpcReduction="20000"/>
          </a:bodyPr>
          <a:lstStyle/>
          <a:p>
            <a:pPr marL="0" indent="0">
              <a:buNone/>
            </a:pPr>
            <a:r>
              <a:rPr lang="en-GB" sz="3200" dirty="0" smtClean="0"/>
              <a:t>‘If the dam had collapsed at night, everyone would have died,’ said Duarte Junior, a </a:t>
            </a:r>
          </a:p>
          <a:p>
            <a:pPr marL="0" indent="0">
              <a:buNone/>
            </a:pPr>
            <a:r>
              <a:rPr lang="en-GB" sz="3200" dirty="0" smtClean="0"/>
              <a:t>mayor of a city down the river. The </a:t>
            </a:r>
            <a:r>
              <a:rPr lang="en-GB" sz="3200" dirty="0" err="1" smtClean="0"/>
              <a:t>Samarco</a:t>
            </a:r>
            <a:r>
              <a:rPr lang="en-GB" sz="3200" dirty="0" smtClean="0"/>
              <a:t> mine waste dam collapsed last month in Minas </a:t>
            </a:r>
            <a:r>
              <a:rPr lang="en-GB" sz="3200" dirty="0" err="1" smtClean="0"/>
              <a:t>Gerais</a:t>
            </a:r>
            <a:r>
              <a:rPr lang="en-GB" sz="3200" dirty="0" smtClean="0"/>
              <a:t>, in southwestern Brazil. </a:t>
            </a:r>
          </a:p>
          <a:p>
            <a:pPr marL="0" indent="0">
              <a:buNone/>
            </a:pPr>
            <a:r>
              <a:rPr lang="en-GB" sz="3200" dirty="0" smtClean="0"/>
              <a:t>The village of Bento Rodrigues was covered by toxic mine waste on 5 November; 16 people died and more than 600 people lost their homes. The dam collapsed in the afternoon, and people told others to leave as they saw the waves of waste coming. The town had no alarm system. It is below a giant earthen mine waste dam, and it did not have an evacuation plan. </a:t>
            </a:r>
          </a:p>
          <a:p>
            <a:pPr marL="0" indent="0">
              <a:buNone/>
            </a:pPr>
            <a:r>
              <a:rPr lang="en-GB" sz="3200" dirty="0" smtClean="0"/>
              <a:t>The waste destroyed the town, then went down the </a:t>
            </a:r>
            <a:r>
              <a:rPr lang="en-GB" sz="3200" dirty="0" err="1" smtClean="0"/>
              <a:t>Doce</a:t>
            </a:r>
            <a:r>
              <a:rPr lang="en-GB" sz="3200" dirty="0" smtClean="0"/>
              <a:t> River. Two weeks later it got to the Atlantic Ocean. </a:t>
            </a:r>
            <a:r>
              <a:rPr lang="en-GB" sz="3200" dirty="0" err="1" smtClean="0"/>
              <a:t>Nilo</a:t>
            </a:r>
            <a:r>
              <a:rPr lang="en-GB" sz="3200" dirty="0" smtClean="0"/>
              <a:t> </a:t>
            </a:r>
            <a:r>
              <a:rPr lang="en-GB" sz="3200" dirty="0" err="1" smtClean="0"/>
              <a:t>Candido</a:t>
            </a:r>
            <a:r>
              <a:rPr lang="en-GB" sz="3200" dirty="0" smtClean="0"/>
              <a:t> da Silva has lived there his whole life. He told Reuters: ‘I don’t think I’ll ever see it go back to normal.’ He watched the river get full of red-brown mine waste. Then most of the water disappeared and it was only the brown mine waste. </a:t>
            </a:r>
          </a:p>
          <a:p>
            <a:pPr marL="0" indent="0">
              <a:buNone/>
            </a:pPr>
            <a:r>
              <a:rPr lang="en-GB" sz="3200" dirty="0" smtClean="0"/>
              <a:t>Dilma Rousseff, Brazilian president, promised justice. She has sued the mining company, Vale and BHP Billiton, to get a lot of money to clean up the area. But Brazil often does not enforce environmental laws or action against companies that break the laws. </a:t>
            </a:r>
          </a:p>
          <a:p>
            <a:pPr marL="0" indent="0">
              <a:buNone/>
            </a:pPr>
            <a:r>
              <a:rPr lang="en-GB" sz="3200" dirty="0" smtClean="0"/>
              <a:t>Why do we wait for a disaster to think about the risk? The </a:t>
            </a:r>
            <a:r>
              <a:rPr lang="en-GB" sz="3200" dirty="0" err="1" smtClean="0"/>
              <a:t>Doce</a:t>
            </a:r>
            <a:r>
              <a:rPr lang="en-GB" sz="3200" dirty="0" smtClean="0"/>
              <a:t> River is only one of many rivers that have been destroyed forever by mining. In British Columbia, the Mount </a:t>
            </a:r>
            <a:r>
              <a:rPr lang="en-GB" sz="3200" dirty="0" err="1" smtClean="0"/>
              <a:t>Polley</a:t>
            </a:r>
            <a:r>
              <a:rPr lang="en-GB" sz="3200" dirty="0" smtClean="0"/>
              <a:t> mine’s waste dam collapsed in 2014. This was further up the great Fraser River in the salmon run; the salmon are finding it difficult to survive; and so are the First Nations and people who sell the salmon. In August in Durango, Mexico, a mine dam overflowed and two billion cubic meters of water with cyanide went into the La Cruz river. When mines grow, the waste grows too. And we need the largest dams in the world to keep the waste back. As the dams get older, they have problems. Scientists say we can expect many more mine dam failures in the next few years. Many rivers and ecosystems are at risk. </a:t>
            </a:r>
          </a:p>
          <a:p>
            <a:endParaRPr lang="en-GB" dirty="0"/>
          </a:p>
        </p:txBody>
      </p:sp>
      <p:pic>
        <p:nvPicPr>
          <p:cNvPr id="4" name="Picture 3"/>
          <p:cNvPicPr>
            <a:picLocks noChangeAspect="1"/>
          </p:cNvPicPr>
          <p:nvPr/>
        </p:nvPicPr>
        <p:blipFill>
          <a:blip r:embed="rId2"/>
          <a:stretch>
            <a:fillRect/>
          </a:stretch>
        </p:blipFill>
        <p:spPr>
          <a:xfrm>
            <a:off x="9025666" y="0"/>
            <a:ext cx="2457228" cy="1636514"/>
          </a:xfrm>
          <a:prstGeom prst="rect">
            <a:avLst/>
          </a:prstGeom>
        </p:spPr>
      </p:pic>
    </p:spTree>
    <p:extLst>
      <p:ext uri="{BB962C8B-B14F-4D97-AF65-F5344CB8AC3E}">
        <p14:creationId xmlns:p14="http://schemas.microsoft.com/office/powerpoint/2010/main" val="17762489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9490" y="365125"/>
            <a:ext cx="8405870" cy="1325563"/>
          </a:xfrm>
        </p:spPr>
        <p:txBody>
          <a:bodyPr>
            <a:normAutofit/>
          </a:bodyPr>
          <a:lstStyle/>
          <a:p>
            <a:r>
              <a:rPr lang="en-GB" b="1" dirty="0" smtClean="0"/>
              <a:t>Now read the 4 stories in more detail to fill these gaps in the summaries:</a:t>
            </a:r>
            <a:endParaRPr lang="en-GB" b="1" dirty="0"/>
          </a:p>
        </p:txBody>
      </p:sp>
      <p:sp>
        <p:nvSpPr>
          <p:cNvPr id="3" name="Content Placeholder 2"/>
          <p:cNvSpPr>
            <a:spLocks noGrp="1"/>
          </p:cNvSpPr>
          <p:nvPr>
            <p:ph sz="half" idx="1"/>
          </p:nvPr>
        </p:nvSpPr>
        <p:spPr>
          <a:xfrm>
            <a:off x="143219" y="1825624"/>
            <a:ext cx="5876581" cy="4828563"/>
          </a:xfrm>
        </p:spPr>
        <p:txBody>
          <a:bodyPr/>
          <a:lstStyle/>
          <a:p>
            <a:pPr marL="514350" indent="-514350">
              <a:buAutoNum type="arabicParenR"/>
            </a:pPr>
            <a:r>
              <a:rPr lang="en-GB" b="1" u="sng" dirty="0" smtClean="0">
                <a:solidFill>
                  <a:srgbClr val="0070C0"/>
                </a:solidFill>
              </a:rPr>
              <a:t>Human rights defender found drowned in dam</a:t>
            </a:r>
            <a:r>
              <a:rPr lang="en-GB" b="1" dirty="0" smtClean="0">
                <a:solidFill>
                  <a:srgbClr val="0070C0"/>
                </a:solidFill>
              </a:rPr>
              <a:t>:</a:t>
            </a:r>
          </a:p>
          <a:p>
            <a:pPr marL="0" indent="0">
              <a:buNone/>
            </a:pPr>
            <a:r>
              <a:rPr lang="en-GB" b="1" i="1" dirty="0" smtClean="0">
                <a:solidFill>
                  <a:srgbClr val="0070C0"/>
                </a:solidFill>
              </a:rPr>
              <a:t>a) Who killed </a:t>
            </a:r>
            <a:r>
              <a:rPr lang="en-GB" b="1" i="1" dirty="0" err="1" smtClean="0">
                <a:solidFill>
                  <a:srgbClr val="0070C0"/>
                </a:solidFill>
              </a:rPr>
              <a:t>Nilce</a:t>
            </a:r>
            <a:r>
              <a:rPr lang="en-GB" b="1" i="1" dirty="0" smtClean="0">
                <a:solidFill>
                  <a:srgbClr val="0070C0"/>
                </a:solidFill>
              </a:rPr>
              <a:t>?</a:t>
            </a:r>
          </a:p>
          <a:p>
            <a:pPr marL="0" indent="0">
              <a:buNone/>
            </a:pPr>
            <a:r>
              <a:rPr lang="en-GB" b="1" i="1" dirty="0" smtClean="0">
                <a:solidFill>
                  <a:srgbClr val="0070C0"/>
                </a:solidFill>
              </a:rPr>
              <a:t>b) Why?</a:t>
            </a:r>
          </a:p>
          <a:p>
            <a:pPr marL="0" indent="0">
              <a:buNone/>
            </a:pPr>
            <a:r>
              <a:rPr lang="en-GB" b="1" i="1" dirty="0" smtClean="0">
                <a:solidFill>
                  <a:srgbClr val="0070C0"/>
                </a:solidFill>
              </a:rPr>
              <a:t>c) What is the bigger problem?</a:t>
            </a:r>
            <a:endParaRPr lang="en-GB" b="1" i="1" dirty="0">
              <a:solidFill>
                <a:srgbClr val="0070C0"/>
              </a:solidFill>
            </a:endParaRPr>
          </a:p>
          <a:p>
            <a:pPr marL="0" indent="0">
              <a:buNone/>
            </a:pPr>
            <a:r>
              <a:rPr lang="en-GB" b="1" dirty="0" smtClean="0">
                <a:solidFill>
                  <a:srgbClr val="00B050"/>
                </a:solidFill>
              </a:rPr>
              <a:t>2) </a:t>
            </a:r>
            <a:r>
              <a:rPr lang="en-GB" b="1" u="sng" dirty="0" smtClean="0">
                <a:solidFill>
                  <a:srgbClr val="00B050"/>
                </a:solidFill>
              </a:rPr>
              <a:t>Abuse of women in Brazil:</a:t>
            </a:r>
          </a:p>
          <a:p>
            <a:pPr marL="0" indent="0">
              <a:buNone/>
            </a:pPr>
            <a:r>
              <a:rPr lang="en-GB" b="1" i="1" dirty="0" smtClean="0">
                <a:solidFill>
                  <a:srgbClr val="00B050"/>
                </a:solidFill>
              </a:rPr>
              <a:t>a) Why are Fran and </a:t>
            </a:r>
            <a:r>
              <a:rPr lang="en-GB" b="1" i="1" dirty="0" err="1" smtClean="0">
                <a:solidFill>
                  <a:srgbClr val="00B050"/>
                </a:solidFill>
              </a:rPr>
              <a:t>Eliane</a:t>
            </a:r>
            <a:r>
              <a:rPr lang="en-GB" b="1" i="1" dirty="0" smtClean="0">
                <a:solidFill>
                  <a:srgbClr val="00B050"/>
                </a:solidFill>
              </a:rPr>
              <a:t> at Casa </a:t>
            </a:r>
            <a:r>
              <a:rPr lang="en-GB" b="1" i="1" dirty="0" err="1" smtClean="0">
                <a:solidFill>
                  <a:srgbClr val="00B050"/>
                </a:solidFill>
              </a:rPr>
              <a:t>Noeli</a:t>
            </a:r>
            <a:r>
              <a:rPr lang="en-GB" b="1" i="1" dirty="0" smtClean="0">
                <a:solidFill>
                  <a:srgbClr val="00B050"/>
                </a:solidFill>
              </a:rPr>
              <a:t>?</a:t>
            </a:r>
          </a:p>
          <a:p>
            <a:pPr marL="0" indent="0">
              <a:buNone/>
            </a:pPr>
            <a:r>
              <a:rPr lang="en-GB" b="1" i="1" dirty="0" smtClean="0">
                <a:solidFill>
                  <a:srgbClr val="00B050"/>
                </a:solidFill>
              </a:rPr>
              <a:t>b) How does Casa </a:t>
            </a:r>
            <a:r>
              <a:rPr lang="en-GB" b="1" i="1" dirty="0" err="1" smtClean="0">
                <a:solidFill>
                  <a:srgbClr val="00B050"/>
                </a:solidFill>
              </a:rPr>
              <a:t>Noeli</a:t>
            </a:r>
            <a:r>
              <a:rPr lang="en-GB" b="1" i="1" dirty="0" smtClean="0">
                <a:solidFill>
                  <a:srgbClr val="00B050"/>
                </a:solidFill>
              </a:rPr>
              <a:t> help?</a:t>
            </a:r>
          </a:p>
          <a:p>
            <a:pPr marL="0" indent="0">
              <a:buNone/>
            </a:pPr>
            <a:r>
              <a:rPr lang="en-GB" b="1" i="1" dirty="0" smtClean="0">
                <a:solidFill>
                  <a:srgbClr val="00B050"/>
                </a:solidFill>
              </a:rPr>
              <a:t>c) What is the bigger problem?</a:t>
            </a:r>
          </a:p>
          <a:p>
            <a:pPr marL="0" indent="0">
              <a:buNone/>
            </a:pPr>
            <a:endParaRPr lang="en-GB" dirty="0"/>
          </a:p>
        </p:txBody>
      </p:sp>
      <p:sp>
        <p:nvSpPr>
          <p:cNvPr id="4" name="Content Placeholder 3"/>
          <p:cNvSpPr>
            <a:spLocks noGrp="1"/>
          </p:cNvSpPr>
          <p:nvPr>
            <p:ph sz="half" idx="2"/>
          </p:nvPr>
        </p:nvSpPr>
        <p:spPr>
          <a:xfrm>
            <a:off x="5761822" y="1825625"/>
            <a:ext cx="6430178" cy="4828562"/>
          </a:xfrm>
        </p:spPr>
        <p:txBody>
          <a:bodyPr/>
          <a:lstStyle/>
          <a:p>
            <a:pPr marL="0" indent="0">
              <a:buNone/>
            </a:pPr>
            <a:r>
              <a:rPr lang="en-GB" b="1" dirty="0" smtClean="0">
                <a:solidFill>
                  <a:srgbClr val="C00000"/>
                </a:solidFill>
              </a:rPr>
              <a:t>3) </a:t>
            </a:r>
            <a:r>
              <a:rPr lang="en-GB" b="1" u="sng" dirty="0" smtClean="0">
                <a:solidFill>
                  <a:srgbClr val="C00000"/>
                </a:solidFill>
              </a:rPr>
              <a:t>Artists against the impeachment</a:t>
            </a:r>
            <a:r>
              <a:rPr lang="en-GB" b="1" dirty="0" smtClean="0">
                <a:solidFill>
                  <a:srgbClr val="C00000"/>
                </a:solidFill>
              </a:rPr>
              <a:t>:</a:t>
            </a:r>
          </a:p>
          <a:p>
            <a:pPr marL="0" indent="0">
              <a:buNone/>
            </a:pPr>
            <a:r>
              <a:rPr lang="en-GB" b="1" i="1" dirty="0" smtClean="0">
                <a:solidFill>
                  <a:srgbClr val="C00000"/>
                </a:solidFill>
              </a:rPr>
              <a:t>a) Why are the artists protesting?</a:t>
            </a:r>
          </a:p>
          <a:p>
            <a:pPr marL="0" indent="0">
              <a:buNone/>
            </a:pPr>
            <a:r>
              <a:rPr lang="en-GB" b="1" i="1" dirty="0" smtClean="0">
                <a:solidFill>
                  <a:srgbClr val="C00000"/>
                </a:solidFill>
              </a:rPr>
              <a:t>b) What are the artists doing to protest?</a:t>
            </a:r>
          </a:p>
          <a:p>
            <a:pPr marL="0" indent="0">
              <a:buNone/>
            </a:pPr>
            <a:r>
              <a:rPr lang="en-GB" b="1" i="1" dirty="0" smtClean="0">
                <a:solidFill>
                  <a:srgbClr val="C00000"/>
                </a:solidFill>
              </a:rPr>
              <a:t>c) What is the bigger problem?</a:t>
            </a:r>
            <a:endParaRPr lang="en-GB" b="1" i="1" dirty="0">
              <a:solidFill>
                <a:srgbClr val="C00000"/>
              </a:solidFill>
            </a:endParaRPr>
          </a:p>
          <a:p>
            <a:pPr marL="0" indent="0">
              <a:buNone/>
            </a:pPr>
            <a:r>
              <a:rPr lang="en-GB" b="1" dirty="0" smtClean="0">
                <a:solidFill>
                  <a:srgbClr val="7030A0"/>
                </a:solidFill>
              </a:rPr>
              <a:t>4</a:t>
            </a:r>
            <a:r>
              <a:rPr lang="en-GB" sz="2900" b="1" dirty="0" smtClean="0">
                <a:solidFill>
                  <a:srgbClr val="7030A0"/>
                </a:solidFill>
              </a:rPr>
              <a:t>) </a:t>
            </a:r>
            <a:r>
              <a:rPr lang="en-GB" sz="2900" b="1" u="sng" dirty="0" smtClean="0">
                <a:solidFill>
                  <a:srgbClr val="7030A0"/>
                </a:solidFill>
              </a:rPr>
              <a:t>Mine waste disaster:</a:t>
            </a:r>
          </a:p>
          <a:p>
            <a:pPr marL="0" indent="0">
              <a:buNone/>
            </a:pPr>
            <a:r>
              <a:rPr lang="en-GB" sz="2900" b="1" i="1" dirty="0" smtClean="0">
                <a:solidFill>
                  <a:srgbClr val="7030A0"/>
                </a:solidFill>
              </a:rPr>
              <a:t>a) What happened when the dam collapsed in Minas </a:t>
            </a:r>
            <a:r>
              <a:rPr lang="en-GB" sz="2900" b="1" i="1" dirty="0" err="1" smtClean="0">
                <a:solidFill>
                  <a:srgbClr val="7030A0"/>
                </a:solidFill>
              </a:rPr>
              <a:t>Gerais</a:t>
            </a:r>
            <a:r>
              <a:rPr lang="en-GB" sz="2900" b="1" i="1" dirty="0" smtClean="0">
                <a:solidFill>
                  <a:srgbClr val="7030A0"/>
                </a:solidFill>
              </a:rPr>
              <a:t>?</a:t>
            </a:r>
          </a:p>
          <a:p>
            <a:pPr marL="0" indent="0">
              <a:buNone/>
            </a:pPr>
            <a:r>
              <a:rPr lang="en-GB" sz="2900" b="1" i="1" dirty="0" smtClean="0">
                <a:solidFill>
                  <a:srgbClr val="7030A0"/>
                </a:solidFill>
              </a:rPr>
              <a:t>b) Who is responsible for this?</a:t>
            </a:r>
          </a:p>
          <a:p>
            <a:pPr marL="0" indent="0">
              <a:buNone/>
            </a:pPr>
            <a:r>
              <a:rPr lang="en-GB" sz="2900" b="1" i="1" dirty="0" smtClean="0">
                <a:solidFill>
                  <a:srgbClr val="7030A0"/>
                </a:solidFill>
              </a:rPr>
              <a:t>c) What is the bigger problem?</a:t>
            </a:r>
          </a:p>
        </p:txBody>
      </p:sp>
      <p:pic>
        <p:nvPicPr>
          <p:cNvPr id="5" name="Picture 4"/>
          <p:cNvPicPr>
            <a:picLocks noChangeAspect="1"/>
          </p:cNvPicPr>
          <p:nvPr/>
        </p:nvPicPr>
        <p:blipFill>
          <a:blip r:embed="rId2"/>
          <a:stretch>
            <a:fillRect/>
          </a:stretch>
        </p:blipFill>
        <p:spPr>
          <a:xfrm>
            <a:off x="9276203" y="156395"/>
            <a:ext cx="2417474" cy="1601762"/>
          </a:xfrm>
          <a:prstGeom prst="rect">
            <a:avLst/>
          </a:prstGeom>
        </p:spPr>
      </p:pic>
    </p:spTree>
    <p:extLst>
      <p:ext uri="{BB962C8B-B14F-4D97-AF65-F5344CB8AC3E}">
        <p14:creationId xmlns:p14="http://schemas.microsoft.com/office/powerpoint/2010/main" val="2127517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000" b="1" dirty="0" smtClean="0"/>
              <a:t>Role-play:</a:t>
            </a:r>
            <a:endParaRPr lang="en-GB" sz="6000" b="1" dirty="0"/>
          </a:p>
        </p:txBody>
      </p:sp>
      <p:sp>
        <p:nvSpPr>
          <p:cNvPr id="3" name="Content Placeholder 2"/>
          <p:cNvSpPr>
            <a:spLocks noGrp="1"/>
          </p:cNvSpPr>
          <p:nvPr>
            <p:ph sz="half" idx="1"/>
          </p:nvPr>
        </p:nvSpPr>
        <p:spPr>
          <a:xfrm>
            <a:off x="506776" y="1828800"/>
            <a:ext cx="5100810" cy="4671151"/>
          </a:xfrm>
        </p:spPr>
        <p:txBody>
          <a:bodyPr>
            <a:normAutofit/>
          </a:bodyPr>
          <a:lstStyle/>
          <a:p>
            <a:pPr marL="0" indent="0">
              <a:buNone/>
            </a:pPr>
            <a:r>
              <a:rPr lang="en-GB" sz="4400" b="1" dirty="0" smtClean="0">
                <a:solidFill>
                  <a:srgbClr val="C00000"/>
                </a:solidFill>
              </a:rPr>
              <a:t>a) You work at the ‘Brazil Information Office’. Try to answer all the questions people ask you about Brazil.</a:t>
            </a:r>
            <a:endParaRPr lang="en-GB" sz="4400" b="1" dirty="0">
              <a:solidFill>
                <a:srgbClr val="C00000"/>
              </a:solidFill>
            </a:endParaRPr>
          </a:p>
        </p:txBody>
      </p:sp>
      <p:sp>
        <p:nvSpPr>
          <p:cNvPr id="4" name="Content Placeholder 3"/>
          <p:cNvSpPr>
            <a:spLocks noGrp="1"/>
          </p:cNvSpPr>
          <p:nvPr>
            <p:ph sz="half" idx="2"/>
          </p:nvPr>
        </p:nvSpPr>
        <p:spPr>
          <a:xfrm>
            <a:off x="6172200" y="253388"/>
            <a:ext cx="5659916" cy="5923575"/>
          </a:xfrm>
        </p:spPr>
        <p:txBody>
          <a:bodyPr>
            <a:noAutofit/>
          </a:bodyPr>
          <a:lstStyle/>
          <a:p>
            <a:pPr marL="0" indent="0">
              <a:buNone/>
            </a:pPr>
            <a:r>
              <a:rPr lang="en-GB" sz="4000" b="1" dirty="0" smtClean="0">
                <a:solidFill>
                  <a:srgbClr val="00B050"/>
                </a:solidFill>
              </a:rPr>
              <a:t>b) You want to find out as much information about Brazil as possible because you are thinking of getting a job there. Go to the ‘Brazil Information Office’ and ask questions.</a:t>
            </a:r>
            <a:endParaRPr lang="en-GB" sz="4000" b="1" dirty="0">
              <a:solidFill>
                <a:srgbClr val="00B050"/>
              </a:solidFill>
            </a:endParaRPr>
          </a:p>
        </p:txBody>
      </p:sp>
      <p:pic>
        <p:nvPicPr>
          <p:cNvPr id="5" name="Picture 4"/>
          <p:cNvPicPr>
            <a:picLocks noChangeAspect="1"/>
          </p:cNvPicPr>
          <p:nvPr/>
        </p:nvPicPr>
        <p:blipFill>
          <a:blip r:embed="rId3"/>
          <a:stretch>
            <a:fillRect/>
          </a:stretch>
        </p:blipFill>
        <p:spPr>
          <a:xfrm>
            <a:off x="5816905" y="4156723"/>
            <a:ext cx="2536115" cy="2552548"/>
          </a:xfrm>
          <a:prstGeom prst="rect">
            <a:avLst/>
          </a:prstGeom>
        </p:spPr>
      </p:pic>
    </p:spTree>
    <p:extLst>
      <p:ext uri="{BB962C8B-B14F-4D97-AF65-F5344CB8AC3E}">
        <p14:creationId xmlns:p14="http://schemas.microsoft.com/office/powerpoint/2010/main" val="2397624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GB" sz="6600" b="1" dirty="0" smtClean="0"/>
              <a:t>Homework:</a:t>
            </a:r>
            <a:r>
              <a:rPr lang="en-GB" dirty="0" smtClean="0"/>
              <a:t/>
            </a:r>
            <a:br>
              <a:rPr lang="en-GB" dirty="0" smtClean="0"/>
            </a:br>
            <a:endParaRPr lang="en-GB" dirty="0"/>
          </a:p>
        </p:txBody>
      </p:sp>
      <p:sp>
        <p:nvSpPr>
          <p:cNvPr id="6" name="Content Placeholder 5"/>
          <p:cNvSpPr>
            <a:spLocks noGrp="1"/>
          </p:cNvSpPr>
          <p:nvPr>
            <p:ph idx="1"/>
          </p:nvPr>
        </p:nvSpPr>
        <p:spPr>
          <a:xfrm>
            <a:off x="297455" y="1697040"/>
            <a:ext cx="11056345" cy="4824945"/>
          </a:xfrm>
        </p:spPr>
        <p:txBody>
          <a:bodyPr>
            <a:normAutofit/>
          </a:bodyPr>
          <a:lstStyle/>
          <a:p>
            <a:pPr marL="0" indent="0">
              <a:buNone/>
            </a:pPr>
            <a:r>
              <a:rPr lang="en-GB" dirty="0" smtClean="0"/>
              <a:t>Here are links to the complete articles – read them, then click on the link to the original article at the bottom and read that too:</a:t>
            </a:r>
            <a:endParaRPr lang="en-GB" u="sng" dirty="0" smtClean="0">
              <a:hlinkClick r:id="rId2"/>
            </a:endParaRPr>
          </a:p>
          <a:p>
            <a:r>
              <a:rPr lang="en-GB" u="sng" dirty="0" smtClean="0">
                <a:hlinkClick r:id="rId2"/>
              </a:rPr>
              <a:t>https</a:t>
            </a:r>
            <a:r>
              <a:rPr lang="en-GB" u="sng" dirty="0">
                <a:hlinkClick r:id="rId2"/>
              </a:rPr>
              <a:t>://eewiki.newint.org/index.php/Country_profile:_</a:t>
            </a:r>
            <a:r>
              <a:rPr lang="en-GB" u="sng" dirty="0" smtClean="0">
                <a:hlinkClick r:id="rId2"/>
              </a:rPr>
              <a:t>Brazil</a:t>
            </a:r>
            <a:endParaRPr lang="en-GB" u="sng" dirty="0" smtClean="0">
              <a:hlinkClick r:id="rId3"/>
            </a:endParaRPr>
          </a:p>
          <a:p>
            <a:r>
              <a:rPr lang="en-GB" u="sng" dirty="0" smtClean="0">
                <a:hlinkClick r:id="rId3"/>
              </a:rPr>
              <a:t>https</a:t>
            </a:r>
            <a:r>
              <a:rPr lang="en-GB" u="sng" dirty="0">
                <a:hlinkClick r:id="rId3"/>
              </a:rPr>
              <a:t>://eewiki.newint.org/index.php/Abuse_of_women_in_Brazil</a:t>
            </a:r>
            <a:endParaRPr lang="en-GB" dirty="0"/>
          </a:p>
          <a:p>
            <a:r>
              <a:rPr lang="en-GB" u="sng" dirty="0">
                <a:hlinkClick r:id="rId4"/>
              </a:rPr>
              <a:t>https://eewiki.newint.org/index.php/Are_we_going_to_sit_and_wait_for_the_next_mine_waste_disaster%3F</a:t>
            </a:r>
            <a:endParaRPr lang="en-GB" dirty="0"/>
          </a:p>
          <a:p>
            <a:r>
              <a:rPr lang="en-GB" u="sng" dirty="0">
                <a:hlinkClick r:id="rId5"/>
              </a:rPr>
              <a:t>https://eewiki.newint.org/index.php/Human_rights_defender_found_drowned_in_dam</a:t>
            </a:r>
            <a:endParaRPr lang="en-GB" dirty="0"/>
          </a:p>
          <a:p>
            <a:r>
              <a:rPr lang="en-GB" u="sng" dirty="0">
                <a:hlinkClick r:id="rId6"/>
              </a:rPr>
              <a:t>https://eewiki.newint.org/index.php/Brazil:_</a:t>
            </a:r>
            <a:r>
              <a:rPr lang="en-GB" u="sng" dirty="0" smtClean="0">
                <a:hlinkClick r:id="rId6"/>
              </a:rPr>
              <a:t>artists_against_the_impeachment</a:t>
            </a:r>
            <a:endParaRPr lang="en-GB" dirty="0"/>
          </a:p>
        </p:txBody>
      </p:sp>
      <p:pic>
        <p:nvPicPr>
          <p:cNvPr id="7" name="Picture 6"/>
          <p:cNvPicPr>
            <a:picLocks noChangeAspect="1"/>
          </p:cNvPicPr>
          <p:nvPr/>
        </p:nvPicPr>
        <p:blipFill>
          <a:blip r:embed="rId7"/>
          <a:stretch>
            <a:fillRect/>
          </a:stretch>
        </p:blipFill>
        <p:spPr>
          <a:xfrm>
            <a:off x="6679849" y="154236"/>
            <a:ext cx="3769025" cy="1388125"/>
          </a:xfrm>
          <a:prstGeom prst="rect">
            <a:avLst/>
          </a:prstGeom>
        </p:spPr>
      </p:pic>
    </p:spTree>
    <p:extLst>
      <p:ext uri="{BB962C8B-B14F-4D97-AF65-F5344CB8AC3E}">
        <p14:creationId xmlns:p14="http://schemas.microsoft.com/office/powerpoint/2010/main" val="4050358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7200" b="1" dirty="0" smtClean="0"/>
              <a:t>Today’s lesson:</a:t>
            </a:r>
            <a:endParaRPr lang="en-GB" sz="7200" b="1" dirty="0"/>
          </a:p>
        </p:txBody>
      </p:sp>
      <p:sp>
        <p:nvSpPr>
          <p:cNvPr id="3" name="Content Placeholder 2"/>
          <p:cNvSpPr>
            <a:spLocks noGrp="1"/>
          </p:cNvSpPr>
          <p:nvPr>
            <p:ph idx="1"/>
          </p:nvPr>
        </p:nvSpPr>
        <p:spPr/>
        <p:txBody>
          <a:bodyPr/>
          <a:lstStyle/>
          <a:p>
            <a:pPr marL="0" indent="0">
              <a:buNone/>
            </a:pPr>
            <a:r>
              <a:rPr lang="en-GB" sz="4800" b="1" dirty="0" smtClean="0">
                <a:solidFill>
                  <a:srgbClr val="00B050"/>
                </a:solidFill>
              </a:rPr>
              <a:t>Speaking / reading about </a:t>
            </a:r>
          </a:p>
          <a:p>
            <a:pPr marL="0" indent="0">
              <a:buNone/>
            </a:pPr>
            <a:r>
              <a:rPr lang="en-GB" sz="4800" b="1" dirty="0">
                <a:solidFill>
                  <a:srgbClr val="00B050"/>
                </a:solidFill>
              </a:rPr>
              <a:t> </a:t>
            </a:r>
            <a:r>
              <a:rPr lang="en-GB" sz="4800" b="1" dirty="0" smtClean="0">
                <a:solidFill>
                  <a:srgbClr val="00B050"/>
                </a:solidFill>
              </a:rPr>
              <a:t>      Brazil: general information</a:t>
            </a:r>
          </a:p>
          <a:p>
            <a:pPr marL="0" indent="0">
              <a:buNone/>
            </a:pPr>
            <a:r>
              <a:rPr lang="en-GB" sz="4800" b="1" dirty="0" smtClean="0">
                <a:solidFill>
                  <a:srgbClr val="7030A0"/>
                </a:solidFill>
              </a:rPr>
              <a:t>Vocabulary from the texts</a:t>
            </a:r>
          </a:p>
          <a:p>
            <a:pPr marL="0" indent="0">
              <a:buNone/>
            </a:pPr>
            <a:r>
              <a:rPr lang="en-GB" sz="4800" b="1" dirty="0" smtClean="0">
                <a:solidFill>
                  <a:srgbClr val="FF0000"/>
                </a:solidFill>
              </a:rPr>
              <a:t>Predicting / reading 4 stories from Brazil</a:t>
            </a:r>
          </a:p>
          <a:p>
            <a:pPr marL="0" indent="0">
              <a:buNone/>
            </a:pPr>
            <a:r>
              <a:rPr lang="en-GB" sz="4800" b="1" dirty="0" smtClean="0">
                <a:solidFill>
                  <a:srgbClr val="0070C0"/>
                </a:solidFill>
              </a:rPr>
              <a:t>Speaking: role play</a:t>
            </a:r>
          </a:p>
          <a:p>
            <a:pPr marL="0" indent="0">
              <a:buNone/>
            </a:pPr>
            <a:endParaRPr lang="en-GB" dirty="0" smtClean="0"/>
          </a:p>
          <a:p>
            <a:pPr marL="0" indent="0">
              <a:buNone/>
            </a:pPr>
            <a:endParaRPr lang="en-GB" dirty="0" smtClean="0"/>
          </a:p>
        </p:txBody>
      </p:sp>
      <p:pic>
        <p:nvPicPr>
          <p:cNvPr id="4" name="Picture 3"/>
          <p:cNvPicPr>
            <a:picLocks noChangeAspect="1"/>
          </p:cNvPicPr>
          <p:nvPr/>
        </p:nvPicPr>
        <p:blipFill>
          <a:blip r:embed="rId3"/>
          <a:stretch>
            <a:fillRect/>
          </a:stretch>
        </p:blipFill>
        <p:spPr>
          <a:xfrm>
            <a:off x="8112613" y="197039"/>
            <a:ext cx="3241188" cy="2193621"/>
          </a:xfrm>
          <a:prstGeom prst="rect">
            <a:avLst/>
          </a:prstGeom>
        </p:spPr>
      </p:pic>
    </p:spTree>
    <p:extLst>
      <p:ext uri="{BB962C8B-B14F-4D97-AF65-F5344CB8AC3E}">
        <p14:creationId xmlns:p14="http://schemas.microsoft.com/office/powerpoint/2010/main" val="3390438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759" y="242371"/>
            <a:ext cx="10858041" cy="1123721"/>
          </a:xfrm>
        </p:spPr>
        <p:txBody>
          <a:bodyPr/>
          <a:lstStyle/>
          <a:p>
            <a:r>
              <a:rPr lang="en-GB" b="1" dirty="0" smtClean="0">
                <a:solidFill>
                  <a:srgbClr val="7030A0"/>
                </a:solidFill>
              </a:rPr>
              <a:t>What do you know about Brazil?    Discuss:</a:t>
            </a:r>
            <a:endParaRPr lang="en-GB" b="1" dirty="0">
              <a:solidFill>
                <a:srgbClr val="7030A0"/>
              </a:solidFill>
            </a:endParaRPr>
          </a:p>
        </p:txBody>
      </p:sp>
      <p:sp>
        <p:nvSpPr>
          <p:cNvPr id="4" name="Content Placeholder 3"/>
          <p:cNvSpPr>
            <a:spLocks noGrp="1"/>
          </p:cNvSpPr>
          <p:nvPr>
            <p:ph sz="half" idx="1"/>
          </p:nvPr>
        </p:nvSpPr>
        <p:spPr>
          <a:xfrm>
            <a:off x="815248" y="1487277"/>
            <a:ext cx="5204552" cy="5177928"/>
          </a:xfrm>
        </p:spPr>
        <p:txBody>
          <a:bodyPr>
            <a:noAutofit/>
          </a:bodyPr>
          <a:lstStyle/>
          <a:p>
            <a:r>
              <a:rPr lang="en-GB" sz="3600" b="1" dirty="0" smtClean="0"/>
              <a:t>Leader</a:t>
            </a:r>
            <a:r>
              <a:rPr lang="en-GB" sz="3600" b="1" dirty="0"/>
              <a:t>?</a:t>
            </a:r>
            <a:endParaRPr lang="en-GB" sz="3600" b="1" dirty="0" smtClean="0"/>
          </a:p>
          <a:p>
            <a:r>
              <a:rPr lang="en-GB" sz="3600" b="1" dirty="0" smtClean="0"/>
              <a:t>Economy?</a:t>
            </a:r>
            <a:r>
              <a:rPr lang="en-GB" sz="3600" dirty="0" smtClean="0"/>
              <a:t> </a:t>
            </a:r>
          </a:p>
          <a:p>
            <a:r>
              <a:rPr lang="en-GB" sz="3600" b="1" dirty="0" smtClean="0"/>
              <a:t>Money?</a:t>
            </a:r>
            <a:r>
              <a:rPr lang="en-GB" sz="3600" dirty="0" smtClean="0"/>
              <a:t> </a:t>
            </a:r>
          </a:p>
          <a:p>
            <a:r>
              <a:rPr lang="en-GB" sz="3600" b="1" dirty="0" smtClean="0"/>
              <a:t>Main exports</a:t>
            </a:r>
            <a:r>
              <a:rPr lang="en-GB" sz="3600" b="1" dirty="0"/>
              <a:t>?</a:t>
            </a:r>
            <a:endParaRPr lang="en-GB" sz="3600" b="1" dirty="0" smtClean="0"/>
          </a:p>
          <a:p>
            <a:r>
              <a:rPr lang="en-GB" sz="3600" b="1" dirty="0" smtClean="0"/>
              <a:t>Population?</a:t>
            </a:r>
            <a:endParaRPr lang="en-GB" sz="3600" dirty="0" smtClean="0"/>
          </a:p>
          <a:p>
            <a:r>
              <a:rPr lang="en-GB" sz="3600" b="1" dirty="0" smtClean="0"/>
              <a:t>Health</a:t>
            </a:r>
            <a:r>
              <a:rPr lang="en-GB" sz="3600" b="1" dirty="0"/>
              <a:t>?</a:t>
            </a:r>
            <a:endParaRPr lang="en-GB" sz="3600" b="1" dirty="0" smtClean="0"/>
          </a:p>
          <a:p>
            <a:r>
              <a:rPr lang="en-GB" sz="3600" b="1" dirty="0" smtClean="0"/>
              <a:t>Environment</a:t>
            </a:r>
            <a:r>
              <a:rPr lang="en-GB" sz="3600" b="1" dirty="0"/>
              <a:t>?</a:t>
            </a:r>
            <a:endParaRPr lang="en-GB" sz="3600" b="1" dirty="0" smtClean="0"/>
          </a:p>
          <a:p>
            <a:r>
              <a:rPr lang="en-GB" sz="3600" b="1" dirty="0" smtClean="0"/>
              <a:t>Religion(s)?</a:t>
            </a:r>
          </a:p>
        </p:txBody>
      </p:sp>
      <p:sp>
        <p:nvSpPr>
          <p:cNvPr id="5" name="Content Placeholder 4"/>
          <p:cNvSpPr>
            <a:spLocks noGrp="1"/>
          </p:cNvSpPr>
          <p:nvPr>
            <p:ph sz="half" idx="2"/>
          </p:nvPr>
        </p:nvSpPr>
        <p:spPr>
          <a:xfrm>
            <a:off x="7260116" y="1233890"/>
            <a:ext cx="4505898" cy="5431316"/>
          </a:xfrm>
        </p:spPr>
        <p:txBody>
          <a:bodyPr>
            <a:normAutofit/>
          </a:bodyPr>
          <a:lstStyle/>
          <a:p>
            <a:r>
              <a:rPr lang="en-GB" sz="3600" b="1" dirty="0" smtClean="0"/>
              <a:t>Language(s)?</a:t>
            </a:r>
          </a:p>
          <a:p>
            <a:r>
              <a:rPr lang="en-GB" sz="3600" b="1" dirty="0" smtClean="0"/>
              <a:t>Income distribution</a:t>
            </a:r>
            <a:r>
              <a:rPr lang="en-GB" sz="3600" b="1" dirty="0"/>
              <a:t>?</a:t>
            </a:r>
            <a:endParaRPr lang="en-GB" sz="3600" b="1" dirty="0" smtClean="0"/>
          </a:p>
          <a:p>
            <a:r>
              <a:rPr lang="en-GB" sz="3600" b="1" dirty="0" smtClean="0"/>
              <a:t>Literacy / education?</a:t>
            </a:r>
          </a:p>
          <a:p>
            <a:r>
              <a:rPr lang="en-GB" sz="3600" b="1" dirty="0" smtClean="0"/>
              <a:t>Life expectancy</a:t>
            </a:r>
            <a:r>
              <a:rPr lang="en-GB" sz="3600" b="1" dirty="0"/>
              <a:t>?</a:t>
            </a:r>
            <a:endParaRPr lang="en-GB" sz="3600" b="1" dirty="0" smtClean="0"/>
          </a:p>
          <a:p>
            <a:r>
              <a:rPr lang="en-GB" sz="3600" b="1" dirty="0" smtClean="0"/>
              <a:t>Position of women? </a:t>
            </a:r>
          </a:p>
          <a:p>
            <a:r>
              <a:rPr lang="en-GB" sz="3600" b="1" dirty="0" smtClean="0"/>
              <a:t>Freedom </a:t>
            </a:r>
            <a:r>
              <a:rPr lang="en-GB" sz="3600" b="1" dirty="0" err="1" smtClean="0"/>
              <a:t>eg</a:t>
            </a:r>
            <a:r>
              <a:rPr lang="en-GB" sz="3600" b="1" dirty="0" smtClean="0"/>
              <a:t>. for</a:t>
            </a:r>
            <a:endParaRPr lang="en-GB" sz="3600" dirty="0" smtClean="0"/>
          </a:p>
          <a:p>
            <a:pPr marL="0" indent="0">
              <a:buNone/>
            </a:pPr>
            <a:r>
              <a:rPr lang="en-GB" sz="3600" b="1" dirty="0"/>
              <a:t>s</a:t>
            </a:r>
            <a:r>
              <a:rPr lang="en-GB" sz="3600" b="1" dirty="0" smtClean="0"/>
              <a:t>exual minorities?</a:t>
            </a:r>
          </a:p>
          <a:p>
            <a:pPr marL="0" indent="0">
              <a:buNone/>
            </a:pPr>
            <a:r>
              <a:rPr lang="en-GB" sz="3600" dirty="0" smtClean="0">
                <a:solidFill>
                  <a:srgbClr val="FF0000"/>
                </a:solidFill>
              </a:rPr>
              <a:t>(then read next 2 slides to check)</a:t>
            </a:r>
          </a:p>
          <a:p>
            <a:endParaRPr lang="en-GB" dirty="0"/>
          </a:p>
        </p:txBody>
      </p:sp>
      <p:pic>
        <p:nvPicPr>
          <p:cNvPr id="7" name="Picture 6"/>
          <p:cNvPicPr>
            <a:picLocks noChangeAspect="1"/>
          </p:cNvPicPr>
          <p:nvPr/>
        </p:nvPicPr>
        <p:blipFill>
          <a:blip r:embed="rId2"/>
          <a:stretch>
            <a:fillRect/>
          </a:stretch>
        </p:blipFill>
        <p:spPr>
          <a:xfrm>
            <a:off x="4164375" y="2294422"/>
            <a:ext cx="2821801" cy="2839437"/>
          </a:xfrm>
          <a:prstGeom prst="rect">
            <a:avLst/>
          </a:prstGeom>
        </p:spPr>
      </p:pic>
    </p:spTree>
    <p:extLst>
      <p:ext uri="{BB962C8B-B14F-4D97-AF65-F5344CB8AC3E}">
        <p14:creationId xmlns:p14="http://schemas.microsoft.com/office/powerpoint/2010/main" val="746596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4294967295"/>
          </p:nvPr>
        </p:nvSpPr>
        <p:spPr>
          <a:xfrm>
            <a:off x="77118" y="0"/>
            <a:ext cx="12114882" cy="6951643"/>
          </a:xfrm>
        </p:spPr>
        <p:txBody>
          <a:bodyPr>
            <a:noAutofit/>
          </a:bodyPr>
          <a:lstStyle/>
          <a:p>
            <a:pPr marL="0" indent="0">
              <a:buNone/>
            </a:pPr>
            <a:r>
              <a:rPr lang="en-GB" sz="2300" b="1" dirty="0" smtClean="0"/>
              <a:t>Economy</a:t>
            </a:r>
            <a:r>
              <a:rPr lang="en-GB" sz="2300" dirty="0" smtClean="0"/>
              <a:t> 7th largest in the world, but decreasing from 2015. GNI per person $11,530 (Argentina $13,480, Bolivia $2,870, United States $55,200). Many different areas: agricultural, mining, manufacturing and service. </a:t>
            </a:r>
          </a:p>
          <a:p>
            <a:pPr marL="0" indent="0">
              <a:buNone/>
            </a:pPr>
            <a:r>
              <a:rPr lang="en-GB" sz="2300" b="1" dirty="0" smtClean="0"/>
              <a:t>Money</a:t>
            </a:r>
            <a:r>
              <a:rPr lang="en-GB" sz="2300" dirty="0" smtClean="0"/>
              <a:t> Real (plural </a:t>
            </a:r>
            <a:r>
              <a:rPr lang="en-GB" sz="2300" dirty="0" err="1" smtClean="0"/>
              <a:t>Reais</a:t>
            </a:r>
            <a:r>
              <a:rPr lang="en-GB" sz="2300" dirty="0" smtClean="0"/>
              <a:t>). Brazil has the highest interest rates in the world (14.25% per annum), but inflation is still more than ten per cent. </a:t>
            </a:r>
          </a:p>
          <a:p>
            <a:pPr marL="0" indent="0">
              <a:buNone/>
            </a:pPr>
            <a:r>
              <a:rPr lang="en-GB" sz="2300" b="1" dirty="0" smtClean="0"/>
              <a:t>Main exports</a:t>
            </a:r>
            <a:r>
              <a:rPr lang="en-GB" sz="2300" dirty="0" smtClean="0"/>
              <a:t> iron ore, soybeans, sugar, poultry, vehicles. Coffee, once Brazil´s top product, is now only 3% of exports. </a:t>
            </a:r>
          </a:p>
          <a:p>
            <a:pPr marL="0" indent="0">
              <a:buNone/>
            </a:pPr>
            <a:r>
              <a:rPr lang="en-GB" sz="2300" b="1" dirty="0" smtClean="0"/>
              <a:t>Population</a:t>
            </a:r>
            <a:r>
              <a:rPr lang="en-GB" sz="2300" dirty="0" smtClean="0"/>
              <a:t> 206.1 m, including almost 900,000 indigenous people. Less than 1% are immigrants. Population growth per year 0.9%. People per </a:t>
            </a:r>
            <a:r>
              <a:rPr lang="en-GB" sz="2300" dirty="0" err="1" smtClean="0"/>
              <a:t>sq</a:t>
            </a:r>
            <a:r>
              <a:rPr lang="en-GB" sz="2300" dirty="0" smtClean="0"/>
              <a:t> km 25 (UK 267). Brazilians are a mixture of many indigenous people, African slaves from many different countries, Portuguese settlers, and European and Japanese immigrants. </a:t>
            </a:r>
          </a:p>
          <a:p>
            <a:pPr marL="0" indent="0">
              <a:buNone/>
            </a:pPr>
            <a:r>
              <a:rPr lang="en-GB" sz="2300" b="1" dirty="0" smtClean="0"/>
              <a:t>Health</a:t>
            </a:r>
            <a:r>
              <a:rPr lang="en-GB" sz="2300" dirty="0" smtClean="0"/>
              <a:t> 15 infant deaths for 1,000 live births (Argentina 11, Bolivia 31, US 6). Lifetime chance of maternal mortality 1 in 780 (Portugal 1 in 8,800). HIV 0.6%. Recent problems with the </a:t>
            </a:r>
            <a:r>
              <a:rPr lang="en-GB" sz="2300" dirty="0" err="1" smtClean="0"/>
              <a:t>Zika</a:t>
            </a:r>
            <a:r>
              <a:rPr lang="en-GB" sz="2300" dirty="0" smtClean="0"/>
              <a:t> virus.</a:t>
            </a:r>
          </a:p>
          <a:p>
            <a:pPr marL="0" indent="0">
              <a:buNone/>
            </a:pPr>
            <a:r>
              <a:rPr lang="en-GB" sz="2300" b="1" dirty="0" smtClean="0"/>
              <a:t>Environment</a:t>
            </a:r>
            <a:r>
              <a:rPr lang="en-GB" sz="2300" dirty="0" smtClean="0"/>
              <a:t> The Amazon basin is half of Brazil’s total area and influences rainfall in other regions. A third of the population live in the Northeast, which is very dry. Brazil has 12% of the world’s fresh water, but deforestation of the Amazon forest and other trees, by big agricultural companies, is causing more climate change and more extreme weather.  </a:t>
            </a:r>
          </a:p>
          <a:p>
            <a:pPr marL="0" indent="0">
              <a:buNone/>
            </a:pPr>
            <a:r>
              <a:rPr lang="en-GB" sz="2300" b="1" dirty="0" smtClean="0"/>
              <a:t>Religion</a:t>
            </a:r>
            <a:r>
              <a:rPr lang="en-GB" sz="2300" dirty="0" smtClean="0"/>
              <a:t> Catholic 65%, Protestant, including Pentecostal, 22%. Other religions, including Afro-religions, 5%. Non-religious 8%. </a:t>
            </a:r>
          </a:p>
        </p:txBody>
      </p:sp>
    </p:spTree>
    <p:extLst>
      <p:ext uri="{BB962C8B-B14F-4D97-AF65-F5344CB8AC3E}">
        <p14:creationId xmlns:p14="http://schemas.microsoft.com/office/powerpoint/2010/main" val="87981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4294967295"/>
          </p:nvPr>
        </p:nvSpPr>
        <p:spPr>
          <a:xfrm>
            <a:off x="77118" y="110169"/>
            <a:ext cx="12019402" cy="6654188"/>
          </a:xfrm>
        </p:spPr>
        <p:txBody>
          <a:bodyPr>
            <a:normAutofit fontScale="92500" lnSpcReduction="10000"/>
          </a:bodyPr>
          <a:lstStyle/>
          <a:p>
            <a:pPr marL="0" indent="0">
              <a:buNone/>
            </a:pPr>
            <a:r>
              <a:rPr lang="en-GB" sz="2900" b="1" dirty="0" smtClean="0"/>
              <a:t>Language</a:t>
            </a:r>
            <a:r>
              <a:rPr lang="en-GB" sz="2900" dirty="0" smtClean="0"/>
              <a:t> Portuguese (official). 246 indigenous groups speak more than 150 languages. </a:t>
            </a:r>
          </a:p>
          <a:p>
            <a:pPr marL="0" indent="0">
              <a:buNone/>
            </a:pPr>
            <a:r>
              <a:rPr lang="en-GB" sz="2900" b="1" dirty="0" smtClean="0"/>
              <a:t>Income distribution</a:t>
            </a:r>
            <a:r>
              <a:rPr lang="en-GB" sz="2900" dirty="0" smtClean="0"/>
              <a:t> This is better in the last 12 years but still one of the world’s biggest gaps between rich and poor. The top 10% are 42 times richer than the bottom 10%. There’s a lot of gun crime and violence because of inequality.</a:t>
            </a:r>
          </a:p>
          <a:p>
            <a:pPr marL="0" indent="0">
              <a:buNone/>
            </a:pPr>
            <a:r>
              <a:rPr lang="en-GB" sz="2900" b="1" dirty="0" smtClean="0"/>
              <a:t>Literacy / education</a:t>
            </a:r>
            <a:r>
              <a:rPr lang="en-GB" sz="2900" dirty="0" smtClean="0"/>
              <a:t> Literacy is officially 91%, but about 18% of adults only read and write very badly. All children aged 6 – 14 must now go to school. In 2012 they introduced quotas for black and indigenous students at federal universities. </a:t>
            </a:r>
          </a:p>
          <a:p>
            <a:pPr marL="0" indent="0">
              <a:buNone/>
            </a:pPr>
            <a:r>
              <a:rPr lang="en-GB" sz="2900" b="1" dirty="0" smtClean="0"/>
              <a:t>Life expectancy</a:t>
            </a:r>
            <a:r>
              <a:rPr lang="en-GB" sz="2900" dirty="0" smtClean="0"/>
              <a:t> 75 years (Argentina 76, Bolivia 68, US 79). Families are having a lot less children, so there is now a bigger proportion of older people. </a:t>
            </a:r>
          </a:p>
          <a:p>
            <a:pPr marL="0" indent="0">
              <a:buNone/>
            </a:pPr>
            <a:r>
              <a:rPr lang="en-GB" sz="2900" b="1" dirty="0" smtClean="0"/>
              <a:t>Position of women</a:t>
            </a:r>
            <a:r>
              <a:rPr lang="en-GB" sz="2900" dirty="0" smtClean="0"/>
              <a:t> President Dilma Rousseff, elected for the second time in 2014, was Brazil’s first woman president, but there are not many other women in government. There is a lot of violence against women, especially in rural areas. </a:t>
            </a:r>
          </a:p>
          <a:p>
            <a:pPr marL="0" indent="0">
              <a:buNone/>
            </a:pPr>
            <a:r>
              <a:rPr lang="en-GB" sz="2900" b="1" dirty="0" smtClean="0"/>
              <a:t>Freedom</a:t>
            </a:r>
            <a:r>
              <a:rPr lang="en-GB" sz="2900" dirty="0" smtClean="0"/>
              <a:t> No formal media censorship, but there are many threats to journalists and assassinations, mostly involving police and politicians in smaller towns. The biggest Gay Pride Parade in the world is in São Paulo. There are gay people on TV soaps, but there is still a lot of homophobia. Homophobia is not a crime because conservative Pentecostals have stopped this law going through government. </a:t>
            </a:r>
          </a:p>
          <a:p>
            <a:endParaRPr lang="en-GB" dirty="0"/>
          </a:p>
        </p:txBody>
      </p:sp>
    </p:spTree>
    <p:extLst>
      <p:ext uri="{BB962C8B-B14F-4D97-AF65-F5344CB8AC3E}">
        <p14:creationId xmlns:p14="http://schemas.microsoft.com/office/powerpoint/2010/main" val="3797569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5911" y="96820"/>
            <a:ext cx="9111801" cy="1334082"/>
          </a:xfrm>
        </p:spPr>
        <p:txBody>
          <a:bodyPr>
            <a:normAutofit fontScale="90000"/>
          </a:bodyPr>
          <a:lstStyle/>
          <a:p>
            <a:r>
              <a:rPr lang="en-GB" b="1" dirty="0" smtClean="0">
                <a:solidFill>
                  <a:srgbClr val="7030A0"/>
                </a:solidFill>
              </a:rPr>
              <a:t>Match the titles to the photos and discuss what you think the 4 stories are about:</a:t>
            </a:r>
            <a:endParaRPr lang="en-GB" b="1" dirty="0">
              <a:solidFill>
                <a:srgbClr val="7030A0"/>
              </a:solidFill>
            </a:endParaRPr>
          </a:p>
        </p:txBody>
      </p:sp>
      <p:sp>
        <p:nvSpPr>
          <p:cNvPr id="3" name="Content Placeholder 2"/>
          <p:cNvSpPr>
            <a:spLocks noGrp="1"/>
          </p:cNvSpPr>
          <p:nvPr>
            <p:ph sz="half" idx="1"/>
          </p:nvPr>
        </p:nvSpPr>
        <p:spPr>
          <a:xfrm>
            <a:off x="344246" y="1398494"/>
            <a:ext cx="5357308" cy="5271247"/>
          </a:xfrm>
        </p:spPr>
        <p:txBody>
          <a:bodyPr>
            <a:noAutofit/>
          </a:bodyPr>
          <a:lstStyle/>
          <a:p>
            <a:pPr marL="0" indent="0">
              <a:buNone/>
            </a:pPr>
            <a:r>
              <a:rPr lang="en-GB" sz="3600" dirty="0" smtClean="0"/>
              <a:t>1/ </a:t>
            </a:r>
            <a:r>
              <a:rPr lang="en-GB" sz="3600" b="1" dirty="0"/>
              <a:t>Brazil human rights defender found drowned in </a:t>
            </a:r>
            <a:r>
              <a:rPr lang="en-GB" sz="3600" b="1" dirty="0" smtClean="0"/>
              <a:t>dam</a:t>
            </a:r>
          </a:p>
          <a:p>
            <a:pPr marL="0" indent="0">
              <a:buNone/>
            </a:pPr>
            <a:r>
              <a:rPr lang="en-GB" sz="3600" b="1" dirty="0" smtClean="0"/>
              <a:t>2/ Abuse </a:t>
            </a:r>
            <a:r>
              <a:rPr lang="en-GB" sz="3600" b="1" dirty="0"/>
              <a:t>of women in </a:t>
            </a:r>
            <a:r>
              <a:rPr lang="en-GB" sz="3600" b="1" dirty="0" smtClean="0"/>
              <a:t>Brazil</a:t>
            </a:r>
          </a:p>
          <a:p>
            <a:pPr marL="0" indent="0">
              <a:buNone/>
            </a:pPr>
            <a:r>
              <a:rPr lang="en-GB" sz="3600" b="1" dirty="0"/>
              <a:t>3/ Brazil: artists against the </a:t>
            </a:r>
            <a:r>
              <a:rPr lang="en-GB" sz="3600" b="1" dirty="0" smtClean="0"/>
              <a:t>impeachment</a:t>
            </a:r>
          </a:p>
          <a:p>
            <a:pPr marL="0" indent="0">
              <a:buNone/>
            </a:pPr>
            <a:r>
              <a:rPr lang="en-GB" sz="3600" b="1" dirty="0" smtClean="0"/>
              <a:t>4/ Are </a:t>
            </a:r>
            <a:r>
              <a:rPr lang="en-GB" sz="3600" b="1" dirty="0"/>
              <a:t>we going to sit and wait for the next mine waste disaster?</a:t>
            </a:r>
            <a:endParaRPr lang="en-GB" sz="3600" dirty="0"/>
          </a:p>
        </p:txBody>
      </p:sp>
      <p:sp>
        <p:nvSpPr>
          <p:cNvPr id="5" name="Content Placeholder 4"/>
          <p:cNvSpPr>
            <a:spLocks noGrp="1"/>
          </p:cNvSpPr>
          <p:nvPr>
            <p:ph sz="half" idx="2"/>
          </p:nvPr>
        </p:nvSpPr>
        <p:spPr>
          <a:xfrm>
            <a:off x="5550946" y="1549101"/>
            <a:ext cx="6443830" cy="5120640"/>
          </a:xfrm>
        </p:spPr>
        <p:txBody>
          <a:bodyPr/>
          <a:lstStyle/>
          <a:p>
            <a:pPr marL="0" indent="0">
              <a:buNone/>
            </a:pPr>
            <a:r>
              <a:rPr lang="en-GB" dirty="0" smtClean="0"/>
              <a:t>a)</a:t>
            </a:r>
            <a:r>
              <a:rPr lang="en-US" dirty="0" smtClean="0"/>
              <a:t> </a:t>
            </a:r>
            <a:r>
              <a:rPr lang="en-GB" dirty="0" smtClean="0"/>
              <a:t>				</a:t>
            </a:r>
          </a:p>
          <a:p>
            <a:pPr marL="0" indent="0">
              <a:buNone/>
            </a:pPr>
            <a:r>
              <a:rPr lang="en-GB" dirty="0"/>
              <a:t>	</a:t>
            </a:r>
            <a:r>
              <a:rPr lang="en-GB" dirty="0" smtClean="0"/>
              <a:t>				</a:t>
            </a:r>
          </a:p>
          <a:p>
            <a:pPr marL="0" indent="0">
              <a:buNone/>
            </a:pPr>
            <a:r>
              <a:rPr lang="en-GB" dirty="0"/>
              <a:t>	</a:t>
            </a:r>
            <a:r>
              <a:rPr lang="en-GB" dirty="0" smtClean="0"/>
              <a:t>				b)</a:t>
            </a:r>
          </a:p>
          <a:p>
            <a:pPr marL="0" indent="0">
              <a:buNone/>
            </a:pPr>
            <a:endParaRPr lang="en-GB" dirty="0" smtClean="0"/>
          </a:p>
          <a:p>
            <a:pPr marL="0" indent="0">
              <a:buNone/>
            </a:pPr>
            <a:endParaRPr lang="en-GB" dirty="0"/>
          </a:p>
          <a:p>
            <a:pPr marL="0" indent="0">
              <a:buNone/>
            </a:pPr>
            <a:r>
              <a:rPr lang="en-GB" dirty="0" smtClean="0"/>
              <a:t>c)</a:t>
            </a:r>
          </a:p>
          <a:p>
            <a:pPr marL="0" indent="0">
              <a:buNone/>
            </a:pPr>
            <a:r>
              <a:rPr lang="en-GB" dirty="0" smtClean="0"/>
              <a:t>				          </a:t>
            </a:r>
          </a:p>
          <a:p>
            <a:pPr marL="0" indent="0">
              <a:buNone/>
            </a:pPr>
            <a:r>
              <a:rPr lang="en-GB" dirty="0"/>
              <a:t>	</a:t>
            </a:r>
            <a:r>
              <a:rPr lang="en-GB" dirty="0" smtClean="0"/>
              <a:t>				</a:t>
            </a:r>
          </a:p>
          <a:p>
            <a:pPr marL="0" indent="0">
              <a:buNone/>
            </a:pPr>
            <a:r>
              <a:rPr lang="en-GB" dirty="0"/>
              <a:t>	</a:t>
            </a:r>
            <a:r>
              <a:rPr lang="en-GB" dirty="0" smtClean="0"/>
              <a:t>				d)</a:t>
            </a:r>
            <a:endParaRPr lang="en-GB" dirty="0"/>
          </a:p>
        </p:txBody>
      </p:sp>
      <p:pic>
        <p:nvPicPr>
          <p:cNvPr id="6" name="Picture 5"/>
          <p:cNvPicPr>
            <a:picLocks noChangeAspect="1"/>
          </p:cNvPicPr>
          <p:nvPr/>
        </p:nvPicPr>
        <p:blipFill>
          <a:blip r:embed="rId3"/>
          <a:stretch>
            <a:fillRect/>
          </a:stretch>
        </p:blipFill>
        <p:spPr>
          <a:xfrm>
            <a:off x="8934981" y="353619"/>
            <a:ext cx="3326934" cy="2216076"/>
          </a:xfrm>
          <a:prstGeom prst="rect">
            <a:avLst/>
          </a:prstGeom>
        </p:spPr>
      </p:pic>
      <p:pic>
        <p:nvPicPr>
          <p:cNvPr id="7" name="Picture 6"/>
          <p:cNvPicPr>
            <a:picLocks noChangeAspect="1"/>
          </p:cNvPicPr>
          <p:nvPr/>
        </p:nvPicPr>
        <p:blipFill>
          <a:blip r:embed="rId4"/>
          <a:stretch>
            <a:fillRect/>
          </a:stretch>
        </p:blipFill>
        <p:spPr>
          <a:xfrm>
            <a:off x="5550946" y="4617963"/>
            <a:ext cx="3221915" cy="2151584"/>
          </a:xfrm>
          <a:prstGeom prst="rect">
            <a:avLst/>
          </a:prstGeom>
        </p:spPr>
      </p:pic>
      <p:pic>
        <p:nvPicPr>
          <p:cNvPr id="8" name="Picture 7"/>
          <p:cNvPicPr>
            <a:picLocks noChangeAspect="1"/>
          </p:cNvPicPr>
          <p:nvPr/>
        </p:nvPicPr>
        <p:blipFill>
          <a:blip r:embed="rId5"/>
          <a:stretch>
            <a:fillRect/>
          </a:stretch>
        </p:blipFill>
        <p:spPr>
          <a:xfrm>
            <a:off x="5723445" y="2008822"/>
            <a:ext cx="3049416" cy="2031221"/>
          </a:xfrm>
          <a:prstGeom prst="rect">
            <a:avLst/>
          </a:prstGeom>
        </p:spPr>
      </p:pic>
      <p:pic>
        <p:nvPicPr>
          <p:cNvPr id="9" name="Picture 8"/>
          <p:cNvPicPr>
            <a:picLocks noChangeAspect="1"/>
          </p:cNvPicPr>
          <p:nvPr/>
        </p:nvPicPr>
        <p:blipFill>
          <a:blip r:embed="rId6"/>
          <a:stretch>
            <a:fillRect/>
          </a:stretch>
        </p:blipFill>
        <p:spPr>
          <a:xfrm>
            <a:off x="8395148" y="4040043"/>
            <a:ext cx="4054176" cy="1497984"/>
          </a:xfrm>
          <a:prstGeom prst="rect">
            <a:avLst/>
          </a:prstGeom>
        </p:spPr>
      </p:pic>
    </p:spTree>
    <p:extLst>
      <p:ext uri="{BB962C8B-B14F-4D97-AF65-F5344CB8AC3E}">
        <p14:creationId xmlns:p14="http://schemas.microsoft.com/office/powerpoint/2010/main" val="3749056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913" y="99152"/>
            <a:ext cx="2869828" cy="1112703"/>
          </a:xfrm>
        </p:spPr>
        <p:txBody>
          <a:bodyPr>
            <a:normAutofit fontScale="90000"/>
          </a:bodyPr>
          <a:lstStyle/>
          <a:p>
            <a:r>
              <a:rPr lang="en-GB" b="1" dirty="0" smtClean="0">
                <a:solidFill>
                  <a:srgbClr val="7030A0"/>
                </a:solidFill>
              </a:rPr>
              <a:t>Vocabulary – match:</a:t>
            </a:r>
            <a:endParaRPr lang="en-GB" b="1" dirty="0">
              <a:solidFill>
                <a:srgbClr val="7030A0"/>
              </a:solidFill>
            </a:endParaRPr>
          </a:p>
        </p:txBody>
      </p:sp>
      <p:sp>
        <p:nvSpPr>
          <p:cNvPr id="3" name="Content Placeholder 2"/>
          <p:cNvSpPr>
            <a:spLocks noGrp="1"/>
          </p:cNvSpPr>
          <p:nvPr>
            <p:ph sz="half" idx="1"/>
          </p:nvPr>
        </p:nvSpPr>
        <p:spPr>
          <a:xfrm>
            <a:off x="88135" y="1430767"/>
            <a:ext cx="3007606" cy="5282005"/>
          </a:xfrm>
        </p:spPr>
        <p:txBody>
          <a:bodyPr>
            <a:normAutofit fontScale="92500" lnSpcReduction="20000"/>
          </a:bodyPr>
          <a:lstStyle/>
          <a:p>
            <a:pPr marL="0" indent="0">
              <a:buNone/>
            </a:pPr>
            <a:r>
              <a:rPr lang="en-GB" sz="3400" b="1" dirty="0" smtClean="0">
                <a:solidFill>
                  <a:srgbClr val="0070C0"/>
                </a:solidFill>
              </a:rPr>
              <a:t>1/ impeachment</a:t>
            </a:r>
          </a:p>
          <a:p>
            <a:pPr marL="0" indent="0">
              <a:buNone/>
            </a:pPr>
            <a:r>
              <a:rPr lang="en-GB" sz="3400" b="1" dirty="0" smtClean="0">
                <a:solidFill>
                  <a:srgbClr val="0070C0"/>
                </a:solidFill>
              </a:rPr>
              <a:t>2/ to drown</a:t>
            </a:r>
          </a:p>
          <a:p>
            <a:pPr marL="0" indent="0">
              <a:buNone/>
            </a:pPr>
            <a:r>
              <a:rPr lang="en-GB" sz="3400" b="1" dirty="0" smtClean="0">
                <a:solidFill>
                  <a:srgbClr val="0070C0"/>
                </a:solidFill>
              </a:rPr>
              <a:t>3/ mining waste</a:t>
            </a:r>
          </a:p>
          <a:p>
            <a:pPr marL="0" indent="0">
              <a:buNone/>
            </a:pPr>
            <a:r>
              <a:rPr lang="en-GB" sz="3400" b="1" dirty="0" smtClean="0">
                <a:solidFill>
                  <a:srgbClr val="0070C0"/>
                </a:solidFill>
              </a:rPr>
              <a:t>4/ abuse</a:t>
            </a:r>
          </a:p>
          <a:p>
            <a:pPr marL="0" indent="0">
              <a:buNone/>
            </a:pPr>
            <a:r>
              <a:rPr lang="en-GB" sz="3400" b="1" dirty="0" smtClean="0">
                <a:solidFill>
                  <a:srgbClr val="0070C0"/>
                </a:solidFill>
              </a:rPr>
              <a:t>5/ indigenous</a:t>
            </a:r>
          </a:p>
          <a:p>
            <a:pPr marL="0" indent="0">
              <a:buNone/>
            </a:pPr>
            <a:r>
              <a:rPr lang="en-GB" sz="3400" b="1" dirty="0" smtClean="0">
                <a:solidFill>
                  <a:srgbClr val="0070C0"/>
                </a:solidFill>
              </a:rPr>
              <a:t>6/ a coup</a:t>
            </a:r>
          </a:p>
          <a:p>
            <a:pPr marL="0" indent="0">
              <a:buNone/>
            </a:pPr>
            <a:r>
              <a:rPr lang="en-GB" sz="3400" b="1" dirty="0" smtClean="0">
                <a:solidFill>
                  <a:srgbClr val="0070C0"/>
                </a:solidFill>
              </a:rPr>
              <a:t>7/ hydro-electric dam</a:t>
            </a:r>
          </a:p>
          <a:p>
            <a:pPr marL="0" indent="0">
              <a:buNone/>
            </a:pPr>
            <a:r>
              <a:rPr lang="en-GB" sz="3400" b="1" dirty="0" smtClean="0">
                <a:solidFill>
                  <a:srgbClr val="0070C0"/>
                </a:solidFill>
              </a:rPr>
              <a:t>8/ evacuation</a:t>
            </a:r>
          </a:p>
          <a:p>
            <a:pPr marL="0" indent="0">
              <a:buNone/>
            </a:pPr>
            <a:r>
              <a:rPr lang="en-GB" sz="3400" b="1" dirty="0" smtClean="0">
                <a:solidFill>
                  <a:srgbClr val="0070C0"/>
                </a:solidFill>
              </a:rPr>
              <a:t>9/ toxic</a:t>
            </a:r>
          </a:p>
          <a:p>
            <a:pPr marL="0" indent="0">
              <a:buNone/>
            </a:pPr>
            <a:endParaRPr lang="en-GB" dirty="0"/>
          </a:p>
        </p:txBody>
      </p:sp>
      <p:sp>
        <p:nvSpPr>
          <p:cNvPr id="4" name="Content Placeholder 3"/>
          <p:cNvSpPr>
            <a:spLocks noGrp="1"/>
          </p:cNvSpPr>
          <p:nvPr>
            <p:ph sz="half" idx="2"/>
          </p:nvPr>
        </p:nvSpPr>
        <p:spPr>
          <a:xfrm>
            <a:off x="3095742" y="182880"/>
            <a:ext cx="9096258" cy="6529892"/>
          </a:xfrm>
        </p:spPr>
        <p:txBody>
          <a:bodyPr>
            <a:normAutofit fontScale="92500" lnSpcReduction="20000"/>
          </a:bodyPr>
          <a:lstStyle/>
          <a:p>
            <a:pPr marL="0" indent="0">
              <a:buNone/>
            </a:pPr>
            <a:r>
              <a:rPr lang="en-GB" sz="3600" b="1" i="1" dirty="0" smtClean="0"/>
              <a:t>a) suddenly taking the power of a government (illegally)</a:t>
            </a:r>
            <a:r>
              <a:rPr lang="en-GB" sz="3600" b="1" dirty="0" smtClean="0"/>
              <a:t> </a:t>
            </a:r>
          </a:p>
          <a:p>
            <a:pPr marL="0" indent="0">
              <a:buNone/>
            </a:pPr>
            <a:r>
              <a:rPr lang="en-GB" sz="3600" b="1" i="1" dirty="0" smtClean="0"/>
              <a:t>b) accusing a public official of a crime</a:t>
            </a:r>
          </a:p>
          <a:p>
            <a:pPr marL="0" indent="0">
              <a:buNone/>
            </a:pPr>
            <a:r>
              <a:rPr lang="en-GB" sz="3600" b="1" i="1" dirty="0" smtClean="0"/>
              <a:t>c) native</a:t>
            </a:r>
          </a:p>
          <a:p>
            <a:pPr marL="0" indent="0">
              <a:buNone/>
            </a:pPr>
            <a:r>
              <a:rPr lang="en-GB" sz="3600" b="1" i="1" dirty="0" smtClean="0"/>
              <a:t>d) poisonous – you can die from it because it’s so dangerous</a:t>
            </a:r>
          </a:p>
          <a:p>
            <a:pPr marL="0" indent="0">
              <a:buNone/>
            </a:pPr>
            <a:r>
              <a:rPr lang="en-GB" sz="3600" b="1" i="1" dirty="0" smtClean="0"/>
              <a:t>e) to die because you cannot breathe in water</a:t>
            </a:r>
          </a:p>
          <a:p>
            <a:pPr marL="0" indent="0">
              <a:buNone/>
            </a:pPr>
            <a:r>
              <a:rPr lang="en-GB" sz="3600" b="1" i="1" dirty="0" smtClean="0"/>
              <a:t>f) making everyone leave a place (</a:t>
            </a:r>
            <a:r>
              <a:rPr lang="en-GB" sz="3600" b="1" i="1" dirty="0" err="1" smtClean="0"/>
              <a:t>eg</a:t>
            </a:r>
            <a:r>
              <a:rPr lang="en-GB" sz="3600" b="1" i="1" dirty="0" smtClean="0"/>
              <a:t>. an area, a school or a station) because of a problem</a:t>
            </a:r>
          </a:p>
          <a:p>
            <a:pPr marL="0" indent="0">
              <a:buNone/>
            </a:pPr>
            <a:r>
              <a:rPr lang="en-GB" sz="3600" b="1" i="1" dirty="0" smtClean="0"/>
              <a:t>g) a very big construction that holds back the water – the water then falls to create electricity</a:t>
            </a:r>
          </a:p>
          <a:p>
            <a:pPr marL="0" indent="0">
              <a:buNone/>
            </a:pPr>
            <a:r>
              <a:rPr lang="en-GB" sz="3600" b="1" i="1" dirty="0" smtClean="0"/>
              <a:t>h) bad, violent treatment of a person or an animal</a:t>
            </a:r>
          </a:p>
          <a:p>
            <a:pPr marL="0" indent="0">
              <a:buNone/>
            </a:pPr>
            <a:r>
              <a:rPr lang="en-GB" sz="3600" b="1" i="1" dirty="0" err="1" smtClean="0"/>
              <a:t>i</a:t>
            </a:r>
            <a:r>
              <a:rPr lang="en-GB" sz="3600" b="1" i="1" dirty="0" smtClean="0"/>
              <a:t>) extra, unwanted material from mining (often toxic)</a:t>
            </a:r>
          </a:p>
          <a:p>
            <a:pPr marL="0" indent="0">
              <a:buNone/>
            </a:pPr>
            <a:endParaRPr lang="en-GB" dirty="0"/>
          </a:p>
        </p:txBody>
      </p:sp>
    </p:spTree>
    <p:extLst>
      <p:ext uri="{BB962C8B-B14F-4D97-AF65-F5344CB8AC3E}">
        <p14:creationId xmlns:p14="http://schemas.microsoft.com/office/powerpoint/2010/main" val="3755532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2371" y="187287"/>
            <a:ext cx="11721947" cy="1916935"/>
          </a:xfrm>
        </p:spPr>
        <p:txBody>
          <a:bodyPr>
            <a:normAutofit/>
          </a:bodyPr>
          <a:lstStyle/>
          <a:p>
            <a:r>
              <a:rPr lang="en-GB" b="1" dirty="0" smtClean="0">
                <a:solidFill>
                  <a:srgbClr val="7030A0"/>
                </a:solidFill>
              </a:rPr>
              <a:t>Speaking / reading:  True or False?</a:t>
            </a:r>
            <a:br>
              <a:rPr lang="en-GB" b="1" dirty="0" smtClean="0">
                <a:solidFill>
                  <a:srgbClr val="7030A0"/>
                </a:solidFill>
              </a:rPr>
            </a:br>
            <a:r>
              <a:rPr lang="en-GB" b="1" dirty="0" smtClean="0"/>
              <a:t>First discuss, then read the 4 texts (next 4 slides) quickly – I minute each – to check</a:t>
            </a:r>
            <a:endParaRPr lang="en-GB" b="1" dirty="0"/>
          </a:p>
        </p:txBody>
      </p:sp>
      <p:sp>
        <p:nvSpPr>
          <p:cNvPr id="6" name="Content Placeholder 5"/>
          <p:cNvSpPr>
            <a:spLocks noGrp="1"/>
          </p:cNvSpPr>
          <p:nvPr>
            <p:ph idx="1"/>
          </p:nvPr>
        </p:nvSpPr>
        <p:spPr>
          <a:xfrm>
            <a:off x="242371" y="2181340"/>
            <a:ext cx="11721947" cy="4494881"/>
          </a:xfrm>
        </p:spPr>
        <p:txBody>
          <a:bodyPr>
            <a:normAutofit/>
          </a:bodyPr>
          <a:lstStyle/>
          <a:p>
            <a:pPr marL="514350" indent="-514350">
              <a:buAutoNum type="arabicParenR"/>
            </a:pPr>
            <a:r>
              <a:rPr lang="en-GB" sz="3600" dirty="0" err="1" smtClean="0"/>
              <a:t>Nilce</a:t>
            </a:r>
            <a:r>
              <a:rPr lang="en-GB" sz="3600" dirty="0" smtClean="0"/>
              <a:t> was murdered and thrown into the water because she protested about the building of the dam.</a:t>
            </a:r>
          </a:p>
          <a:p>
            <a:pPr marL="514350" indent="-514350">
              <a:buAutoNum type="arabicParenR"/>
            </a:pPr>
            <a:r>
              <a:rPr lang="en-GB" sz="3600" dirty="0" smtClean="0"/>
              <a:t>The ‘safe house’ Casa </a:t>
            </a:r>
            <a:r>
              <a:rPr lang="en-GB" sz="3600" dirty="0" err="1" smtClean="0"/>
              <a:t>Noeli</a:t>
            </a:r>
            <a:r>
              <a:rPr lang="en-GB" sz="3600" dirty="0" smtClean="0"/>
              <a:t> dos Santos helps many women find husbands. </a:t>
            </a:r>
          </a:p>
          <a:p>
            <a:pPr marL="514350" indent="-514350">
              <a:buAutoNum type="arabicParenR"/>
            </a:pPr>
            <a:r>
              <a:rPr lang="en-GB" sz="3600" dirty="0" smtClean="0"/>
              <a:t>Most artists in Brazil support </a:t>
            </a:r>
            <a:r>
              <a:rPr lang="en-GB" sz="3600" dirty="0" err="1" smtClean="0"/>
              <a:t>Temer</a:t>
            </a:r>
            <a:r>
              <a:rPr lang="en-GB" sz="3600" dirty="0"/>
              <a:t> </a:t>
            </a:r>
            <a:r>
              <a:rPr lang="en-GB" sz="3600" dirty="0" smtClean="0"/>
              <a:t>and don’t support Dilma Rousseff.</a:t>
            </a:r>
          </a:p>
          <a:p>
            <a:pPr marL="514350" indent="-514350">
              <a:buAutoNum type="arabicParenR"/>
            </a:pPr>
            <a:r>
              <a:rPr lang="en-GB" sz="3600" dirty="0" smtClean="0"/>
              <a:t> 600 people died when a dam collapsed in Minas </a:t>
            </a:r>
            <a:r>
              <a:rPr lang="en-GB" sz="3600" dirty="0" err="1" smtClean="0"/>
              <a:t>Gerais</a:t>
            </a:r>
            <a:r>
              <a:rPr lang="en-GB" sz="3600" dirty="0" smtClean="0"/>
              <a:t>, Brazil.</a:t>
            </a:r>
            <a:endParaRPr lang="en-GB" sz="3600" dirty="0"/>
          </a:p>
        </p:txBody>
      </p:sp>
    </p:spTree>
    <p:extLst>
      <p:ext uri="{BB962C8B-B14F-4D97-AF65-F5344CB8AC3E}">
        <p14:creationId xmlns:p14="http://schemas.microsoft.com/office/powerpoint/2010/main" val="1163834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2429" y="132203"/>
            <a:ext cx="11424620" cy="1061897"/>
          </a:xfrm>
        </p:spPr>
        <p:txBody>
          <a:bodyPr/>
          <a:lstStyle/>
          <a:p>
            <a:r>
              <a:rPr lang="en-GB" b="1" dirty="0" smtClean="0"/>
              <a:t>1/ Human rights defender found drowned in dam</a:t>
            </a:r>
            <a:endParaRPr lang="en-GB" dirty="0"/>
          </a:p>
        </p:txBody>
      </p:sp>
      <p:sp>
        <p:nvSpPr>
          <p:cNvPr id="6" name="Content Placeholder 5"/>
          <p:cNvSpPr>
            <a:spLocks noGrp="1"/>
          </p:cNvSpPr>
          <p:nvPr>
            <p:ph idx="1"/>
          </p:nvPr>
        </p:nvSpPr>
        <p:spPr>
          <a:xfrm>
            <a:off x="204395" y="1280160"/>
            <a:ext cx="11715078" cy="5389581"/>
          </a:xfrm>
        </p:spPr>
        <p:txBody>
          <a:bodyPr>
            <a:normAutofit lnSpcReduction="10000"/>
          </a:bodyPr>
          <a:lstStyle/>
          <a:p>
            <a:pPr marL="0" indent="0">
              <a:buNone/>
            </a:pPr>
            <a:r>
              <a:rPr lang="en-GB" dirty="0" err="1" smtClean="0"/>
              <a:t>Nilce</a:t>
            </a:r>
            <a:r>
              <a:rPr lang="en-GB" dirty="0" smtClean="0"/>
              <a:t> de Souza </a:t>
            </a:r>
            <a:r>
              <a:rPr lang="en-GB" dirty="0" err="1" smtClean="0"/>
              <a:t>Magalhães</a:t>
            </a:r>
            <a:r>
              <a:rPr lang="en-GB" dirty="0" smtClean="0"/>
              <a:t> worked to defend human rights. She protested against </a:t>
            </a:r>
            <a:r>
              <a:rPr lang="en-GB" dirty="0" err="1" smtClean="0"/>
              <a:t>Usina</a:t>
            </a:r>
            <a:r>
              <a:rPr lang="en-GB" dirty="0" smtClean="0"/>
              <a:t> </a:t>
            </a:r>
            <a:r>
              <a:rPr lang="en-GB" dirty="0" err="1" smtClean="0"/>
              <a:t>Hidrelétrica</a:t>
            </a:r>
            <a:r>
              <a:rPr lang="en-GB" dirty="0" smtClean="0"/>
              <a:t> </a:t>
            </a:r>
            <a:r>
              <a:rPr lang="en-GB" dirty="0" err="1" smtClean="0"/>
              <a:t>Jirau</a:t>
            </a:r>
            <a:r>
              <a:rPr lang="en-GB" dirty="0" smtClean="0"/>
              <a:t> (a rock-fill dam in north-western Brazil) for three years. Last week, they found her body. She drowned in the hydro-electric dam: a man who said he wanted to ‘silence’ her murdered her in January 2016. On 21 June, dam workers found her body on the river bank of the dam. Her hands and feet were tied with ropes to large rocks. This kept her body deep under water for six months. </a:t>
            </a:r>
          </a:p>
          <a:p>
            <a:pPr marL="0" indent="0">
              <a:lnSpc>
                <a:spcPct val="100000"/>
              </a:lnSpc>
              <a:buNone/>
            </a:pPr>
            <a:r>
              <a:rPr lang="en-GB" dirty="0" smtClean="0"/>
              <a:t>Brazil is one of the most dangerous countries in the world for people who work to defend people’s right to land. In2016, Front Line Defenders has reported almost 30 killings of environmental, indigenous, and land </a:t>
            </a:r>
          </a:p>
          <a:p>
            <a:pPr marL="0" indent="0">
              <a:lnSpc>
                <a:spcPct val="100000"/>
              </a:lnSpc>
              <a:buNone/>
            </a:pPr>
            <a:r>
              <a:rPr lang="en-GB" dirty="0" smtClean="0"/>
              <a:t>rights defenders in Brazil – </a:t>
            </a:r>
            <a:r>
              <a:rPr lang="en-GB" dirty="0" err="1" smtClean="0"/>
              <a:t>Nilce</a:t>
            </a:r>
            <a:r>
              <a:rPr lang="en-GB" dirty="0" smtClean="0"/>
              <a:t> is the 27th. In 2015, </a:t>
            </a:r>
          </a:p>
          <a:p>
            <a:pPr marL="0" indent="0">
              <a:lnSpc>
                <a:spcPct val="100000"/>
              </a:lnSpc>
              <a:buNone/>
            </a:pPr>
            <a:r>
              <a:rPr lang="en-GB" i="1" dirty="0" smtClean="0"/>
              <a:t>Global Witness</a:t>
            </a:r>
            <a:r>
              <a:rPr lang="en-GB" dirty="0" smtClean="0"/>
              <a:t> said Brazil was the most dangerous country </a:t>
            </a:r>
          </a:p>
          <a:p>
            <a:pPr marL="0" indent="0">
              <a:lnSpc>
                <a:spcPct val="100000"/>
              </a:lnSpc>
              <a:buNone/>
            </a:pPr>
            <a:r>
              <a:rPr lang="en-GB" dirty="0" smtClean="0"/>
              <a:t>in the world for people who defend environment rights.</a:t>
            </a:r>
          </a:p>
          <a:p>
            <a:endParaRPr lang="en-GB" dirty="0"/>
          </a:p>
        </p:txBody>
      </p:sp>
      <p:pic>
        <p:nvPicPr>
          <p:cNvPr id="7" name="Picture 6"/>
          <p:cNvPicPr>
            <a:picLocks noChangeAspect="1"/>
          </p:cNvPicPr>
          <p:nvPr/>
        </p:nvPicPr>
        <p:blipFill>
          <a:blip r:embed="rId2"/>
          <a:stretch>
            <a:fillRect/>
          </a:stretch>
        </p:blipFill>
        <p:spPr>
          <a:xfrm>
            <a:off x="8810513" y="4607510"/>
            <a:ext cx="3216536" cy="2148291"/>
          </a:xfrm>
          <a:prstGeom prst="rect">
            <a:avLst/>
          </a:prstGeom>
        </p:spPr>
      </p:pic>
    </p:spTree>
    <p:extLst>
      <p:ext uri="{BB962C8B-B14F-4D97-AF65-F5344CB8AC3E}">
        <p14:creationId xmlns:p14="http://schemas.microsoft.com/office/powerpoint/2010/main" val="39518965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213</TotalTime>
  <Words>3059</Words>
  <Application>Microsoft Office PowerPoint</Application>
  <PresentationFormat>Custom</PresentationFormat>
  <Paragraphs>141</Paragraphs>
  <Slides>15</Slides>
  <Notes>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Brazil</vt:lpstr>
      <vt:lpstr>Today’s lesson:</vt:lpstr>
      <vt:lpstr>What do you know about Brazil?    Discuss:</vt:lpstr>
      <vt:lpstr>PowerPoint Presentation</vt:lpstr>
      <vt:lpstr>PowerPoint Presentation</vt:lpstr>
      <vt:lpstr>Match the titles to the photos and discuss what you think the 4 stories are about:</vt:lpstr>
      <vt:lpstr>Vocabulary – match:</vt:lpstr>
      <vt:lpstr>Speaking / reading:  True or False? First discuss, then read the 4 texts (next 4 slides) quickly – I minute each – to check</vt:lpstr>
      <vt:lpstr>1/ Human rights defender found drowned in dam</vt:lpstr>
      <vt:lpstr>2/ Abuse of women in Brazil</vt:lpstr>
      <vt:lpstr>3/ Artists against the impeachment</vt:lpstr>
      <vt:lpstr>4/ Are we going to sit and wait for the  next mine waste disaster?</vt:lpstr>
      <vt:lpstr>Now read the 4 stories in more detail to fill these gaps in the summaries:</vt:lpstr>
      <vt:lpstr>Role-play:</vt:lpstr>
      <vt:lpstr>Homework: </vt:lpstr>
    </vt:vector>
  </TitlesOfParts>
  <Company>Greenwich Community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Brazil</dc:title>
  <dc:creator>Linda Ruas</dc:creator>
  <cp:lastModifiedBy>Linda Ruas</cp:lastModifiedBy>
  <cp:revision>24</cp:revision>
  <dcterms:created xsi:type="dcterms:W3CDTF">2016-07-11T10:38:57Z</dcterms:created>
  <dcterms:modified xsi:type="dcterms:W3CDTF">2016-07-11T17:11:26Z</dcterms:modified>
</cp:coreProperties>
</file>